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2" r:id="rId6"/>
    <p:sldId id="268" r:id="rId7"/>
    <p:sldId id="265" r:id="rId8"/>
    <p:sldId id="270" r:id="rId9"/>
    <p:sldId id="266" r:id="rId10"/>
    <p:sldId id="269" r:id="rId11"/>
    <p:sldId id="263" r:id="rId12"/>
    <p:sldId id="264" r:id="rId13"/>
    <p:sldId id="267"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1" autoAdjust="0"/>
    <p:restoredTop sz="94660"/>
  </p:normalViewPr>
  <p:slideViewPr>
    <p:cSldViewPr snapToGrid="0">
      <p:cViewPr varScale="1">
        <p:scale>
          <a:sx n="115" d="100"/>
          <a:sy n="115" d="100"/>
        </p:scale>
        <p:origin x="174"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07E8F6-BEC3-4AB5-9FF5-9B614D45F18F}"/>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E1BAB44-41DA-4A64-B218-F1B824366C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55C72B3-A315-43ED-BD0E-0D906AAAC547}"/>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DF9E04A7-7CBD-464C-9DFD-22361D994C9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78214B5-34F9-480A-8912-4A0E6D29FADC}"/>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1814060651"/>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8FAC43-A74C-43E4-8D42-B349DBDD7B1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69CC8EB-597C-43ED-A1E5-58E6D0B7025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387E965-8630-4847-BFD1-9DB6EA72DECB}"/>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28F91464-18DB-4ED3-99DF-B06DA008675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F2AB7C4-B4D7-4CF6-B162-95AA3C880D4B}"/>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192690438"/>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D7F8E66-6BFF-40B9-9606-0AD5127E8394}"/>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A08525F8-E85B-44AC-AA49-7EDF89A3B5C2}"/>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55B24FE-3BA9-4342-BF65-EC44D6015CA3}"/>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CBA15089-D16C-4497-AF9F-3023FC58A75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77B6217-6F45-4F13-8335-0209C6C379C2}"/>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2400205422"/>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9DA791-A283-46D3-8194-F7C984A06EA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0E4642E-82D3-465F-89FB-DCC34F8213E2}"/>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494F454-40C0-4597-AF13-F0F7DF272662}"/>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D0FF2E5D-CBDE-462D-8696-530A33EB784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0F6A663-CA91-482E-9B32-C5D18C7038F4}"/>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2928411400"/>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E0238B-DDE7-41C4-8445-6BC63ECD051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575624E-D680-4379-ABAB-534950A42A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51BE379-BEE1-48E0-ADB9-373EADAEDA4C}"/>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581E4BA3-1C97-47B8-A9F0-FF2F1F7E7A6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E806CED-8D85-4560-9259-F4703C0CA2D3}"/>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726108592"/>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E85496-A873-4565-9CCF-C1C4A56D79B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A0DF05D-FD52-414A-A25A-1DADFAC5D19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759CE83-9BAB-47CA-AC18-60BEEBB3641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65BF73A0-619D-48BB-B167-0EE309F9BD25}"/>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6" name="页脚占位符 5">
            <a:extLst>
              <a:ext uri="{FF2B5EF4-FFF2-40B4-BE49-F238E27FC236}">
                <a16:creationId xmlns:a16="http://schemas.microsoft.com/office/drawing/2014/main" id="{7EE119F8-FE2E-4C9C-B014-D5DCC84B019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BA7822D-FCB7-45E1-9C44-136F20C612AB}"/>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3045603850"/>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B712E4-51FB-4845-8D1F-37880564D041}"/>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D68E9A1-A118-414C-A9C0-896C65E223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1C3DE04D-C9DA-43D3-A0CC-2B783D2464D4}"/>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5E30A595-0EC5-476B-85D0-DC8959F78B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1A0A3AF-0985-4CCD-A63B-1F0CD883F961}"/>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295109E6-57E7-439A-A103-9F94E6646921}"/>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8" name="页脚占位符 7">
            <a:extLst>
              <a:ext uri="{FF2B5EF4-FFF2-40B4-BE49-F238E27FC236}">
                <a16:creationId xmlns:a16="http://schemas.microsoft.com/office/drawing/2014/main" id="{1F5A7606-D982-47B8-A71D-88ED38CD944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A283B0E-015B-4C47-B243-60089C854139}"/>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3044901678"/>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3E11DE-2F5A-4A1E-BC0B-5407F3DC4C6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C4EC36F-3323-44D2-8004-FFD9A007DF70}"/>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4" name="页脚占位符 3">
            <a:extLst>
              <a:ext uri="{FF2B5EF4-FFF2-40B4-BE49-F238E27FC236}">
                <a16:creationId xmlns:a16="http://schemas.microsoft.com/office/drawing/2014/main" id="{D97DA67F-12F4-47F5-9D83-1EF08FEB2FD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0EA589E-6F83-4F60-B51B-41D2B576B5C4}"/>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1894489546"/>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5FCEDB1-2F80-47D0-BEFE-CEC565003C5E}"/>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3" name="页脚占位符 2">
            <a:extLst>
              <a:ext uri="{FF2B5EF4-FFF2-40B4-BE49-F238E27FC236}">
                <a16:creationId xmlns:a16="http://schemas.microsoft.com/office/drawing/2014/main" id="{72936175-C456-480F-8FD0-33107D03229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146C9995-20B3-4DB2-AF20-0002AA768B7E}"/>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3125473721"/>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E35267-31D4-4CA8-B0D6-D9A59565FEE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C58381D-F23A-43DF-9992-4D085F3818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78D74E5B-4651-4331-8756-ECCC7EA392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1DF8007-AECD-44D3-AD76-8656B4B801C1}"/>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6" name="页脚占位符 5">
            <a:extLst>
              <a:ext uri="{FF2B5EF4-FFF2-40B4-BE49-F238E27FC236}">
                <a16:creationId xmlns:a16="http://schemas.microsoft.com/office/drawing/2014/main" id="{7611C2CF-4C8B-4CD6-9D1B-47AD240C62B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910423B-994B-4A1B-9A49-8F469CA287A9}"/>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2275180362"/>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3689EF-4149-4DBC-8D7B-F040A265828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899E070-DF69-4066-8989-E0B67DFF3B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8D6B66E-3C67-4BBE-B2BD-2CCFB63F53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D20C8D4-1BCE-4BFB-975C-33A820FE37CC}"/>
              </a:ext>
            </a:extLst>
          </p:cNvPr>
          <p:cNvSpPr>
            <a:spLocks noGrp="1"/>
          </p:cNvSpPr>
          <p:nvPr>
            <p:ph type="dt" sz="half" idx="10"/>
          </p:nvPr>
        </p:nvSpPr>
        <p:spPr/>
        <p:txBody>
          <a:bodyPr/>
          <a:lstStyle/>
          <a:p>
            <a:fld id="{24B44413-0EDC-480E-ACD0-4FB741830700}" type="datetimeFigureOut">
              <a:rPr lang="zh-CN" altLang="en-US" smtClean="0"/>
              <a:t>2019/10/16</a:t>
            </a:fld>
            <a:endParaRPr lang="zh-CN" altLang="en-US"/>
          </a:p>
        </p:txBody>
      </p:sp>
      <p:sp>
        <p:nvSpPr>
          <p:cNvPr id="6" name="页脚占位符 5">
            <a:extLst>
              <a:ext uri="{FF2B5EF4-FFF2-40B4-BE49-F238E27FC236}">
                <a16:creationId xmlns:a16="http://schemas.microsoft.com/office/drawing/2014/main" id="{09FCD125-382B-4FF8-8B0D-607CC9E48BA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E853221-6CC1-452E-B1F4-0E7D3920B2F2}"/>
              </a:ext>
            </a:extLst>
          </p:cNvPr>
          <p:cNvSpPr>
            <a:spLocks noGrp="1"/>
          </p:cNvSpPr>
          <p:nvPr>
            <p:ph type="sldNum" sz="quarter" idx="12"/>
          </p:nvPr>
        </p:nvSpPr>
        <p:spPr/>
        <p:txBody>
          <a:body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2561981163"/>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33DAC3E-3D21-4118-B06D-2E9F48C4B0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250A6DAF-AE52-445A-9A08-5578D905AF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205C61F-0868-4FD2-ABEC-F8E6509F81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B44413-0EDC-480E-ACD0-4FB741830700}" type="datetimeFigureOut">
              <a:rPr lang="zh-CN" altLang="en-US" smtClean="0"/>
              <a:t>2019/10/16</a:t>
            </a:fld>
            <a:endParaRPr lang="zh-CN" altLang="en-US"/>
          </a:p>
        </p:txBody>
      </p:sp>
      <p:sp>
        <p:nvSpPr>
          <p:cNvPr id="5" name="页脚占位符 4">
            <a:extLst>
              <a:ext uri="{FF2B5EF4-FFF2-40B4-BE49-F238E27FC236}">
                <a16:creationId xmlns:a16="http://schemas.microsoft.com/office/drawing/2014/main" id="{9FD0084B-8163-4E59-84F6-006C2C7636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6BBC9D2-D2FC-4EF7-B04C-D1980845AB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3AB5FE-7867-455A-B886-B54295120456}" type="slidenum">
              <a:rPr lang="zh-CN" altLang="en-US" smtClean="0"/>
              <a:t>‹#›</a:t>
            </a:fld>
            <a:endParaRPr lang="zh-CN" altLang="en-US"/>
          </a:p>
        </p:txBody>
      </p:sp>
    </p:spTree>
    <p:extLst>
      <p:ext uri="{BB962C8B-B14F-4D97-AF65-F5344CB8AC3E}">
        <p14:creationId xmlns:p14="http://schemas.microsoft.com/office/powerpoint/2010/main" val="57708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16CCB6E-4B88-4E85-86B7-61CCB9C98156}"/>
              </a:ext>
            </a:extLst>
          </p:cNvPr>
          <p:cNvSpPr txBox="1"/>
          <p:nvPr/>
        </p:nvSpPr>
        <p:spPr>
          <a:xfrm>
            <a:off x="731521" y="1396537"/>
            <a:ext cx="5478087" cy="1415772"/>
          </a:xfrm>
          <a:prstGeom prst="rect">
            <a:avLst/>
          </a:prstGeom>
          <a:noFill/>
        </p:spPr>
        <p:txBody>
          <a:bodyPr wrap="square" rtlCol="0">
            <a:spAutoFit/>
          </a:bodyPr>
          <a:lstStyle/>
          <a:p>
            <a:r>
              <a:rPr lang="en-US" altLang="zh-CN" sz="3600" b="1" dirty="0"/>
              <a:t>COMP90054</a:t>
            </a:r>
            <a:r>
              <a:rPr lang="en-US" altLang="zh-CN" sz="3200" b="1" dirty="0"/>
              <a:t> </a:t>
            </a:r>
          </a:p>
          <a:p>
            <a:r>
              <a:rPr lang="en-AU" altLang="zh-CN" sz="3200" b="1" dirty="0"/>
              <a:t>AI Planning for  Autonomy</a:t>
            </a:r>
          </a:p>
          <a:p>
            <a:r>
              <a:rPr lang="en-US" altLang="zh-CN" dirty="0"/>
              <a:t> </a:t>
            </a:r>
            <a:endParaRPr lang="zh-CN" altLang="en-US" dirty="0"/>
          </a:p>
        </p:txBody>
      </p:sp>
      <p:sp>
        <p:nvSpPr>
          <p:cNvPr id="3" name="文本框 2">
            <a:extLst>
              <a:ext uri="{FF2B5EF4-FFF2-40B4-BE49-F238E27FC236}">
                <a16:creationId xmlns:a16="http://schemas.microsoft.com/office/drawing/2014/main" id="{CCF3B399-5C98-4E82-A719-782F112D65DC}"/>
              </a:ext>
            </a:extLst>
          </p:cNvPr>
          <p:cNvSpPr txBox="1"/>
          <p:nvPr/>
        </p:nvSpPr>
        <p:spPr>
          <a:xfrm>
            <a:off x="731521" y="2464210"/>
            <a:ext cx="6766560" cy="923330"/>
          </a:xfrm>
          <a:prstGeom prst="rect">
            <a:avLst/>
          </a:prstGeom>
          <a:noFill/>
        </p:spPr>
        <p:txBody>
          <a:bodyPr wrap="square" rtlCol="0">
            <a:spAutoFit/>
          </a:bodyPr>
          <a:lstStyle/>
          <a:p>
            <a:r>
              <a:rPr lang="en-US" altLang="zh-CN" sz="5400" b="1" dirty="0"/>
              <a:t>Project2 PACMAN</a:t>
            </a:r>
            <a:endParaRPr lang="zh-CN" altLang="en-US" sz="5400" b="1" dirty="0"/>
          </a:p>
        </p:txBody>
      </p:sp>
      <p:sp>
        <p:nvSpPr>
          <p:cNvPr id="4" name="矩形 3">
            <a:extLst>
              <a:ext uri="{FF2B5EF4-FFF2-40B4-BE49-F238E27FC236}">
                <a16:creationId xmlns:a16="http://schemas.microsoft.com/office/drawing/2014/main" id="{E526E96F-0D49-47B4-A600-C5CDA94C7C81}"/>
              </a:ext>
            </a:extLst>
          </p:cNvPr>
          <p:cNvSpPr/>
          <p:nvPr/>
        </p:nvSpPr>
        <p:spPr>
          <a:xfrm rot="19222198">
            <a:off x="3862211" y="2126620"/>
            <a:ext cx="11017664" cy="62078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DF45EC8C-C6FF-406B-8A4E-1231A9784948}"/>
              </a:ext>
            </a:extLst>
          </p:cNvPr>
          <p:cNvSpPr txBox="1"/>
          <p:nvPr/>
        </p:nvSpPr>
        <p:spPr>
          <a:xfrm>
            <a:off x="6525491" y="4251923"/>
            <a:ext cx="3283527" cy="1323439"/>
          </a:xfrm>
          <a:prstGeom prst="rect">
            <a:avLst/>
          </a:prstGeom>
          <a:noFill/>
        </p:spPr>
        <p:txBody>
          <a:bodyPr wrap="square" rtlCol="0">
            <a:spAutoFit/>
          </a:bodyPr>
          <a:lstStyle/>
          <a:p>
            <a:r>
              <a:rPr lang="en-AU" altLang="zh-CN" sz="2000" b="1" dirty="0">
                <a:solidFill>
                  <a:schemeClr val="bg1"/>
                </a:solidFill>
              </a:rPr>
              <a:t>Zongru Li 947539</a:t>
            </a:r>
          </a:p>
          <a:p>
            <a:r>
              <a:rPr lang="en-AU" altLang="zh-CN" sz="2000" b="1" dirty="0">
                <a:solidFill>
                  <a:schemeClr val="bg1"/>
                </a:solidFill>
              </a:rPr>
              <a:t>Zheng Shi 979554</a:t>
            </a:r>
          </a:p>
          <a:p>
            <a:r>
              <a:rPr lang="en-AU" altLang="zh-CN" sz="2000" b="1" dirty="0" err="1">
                <a:solidFill>
                  <a:schemeClr val="bg1"/>
                </a:solidFill>
              </a:rPr>
              <a:t>Zihan</a:t>
            </a:r>
            <a:r>
              <a:rPr lang="en-AU" altLang="zh-CN" sz="2000" b="1" dirty="0">
                <a:solidFill>
                  <a:schemeClr val="bg1"/>
                </a:solidFill>
              </a:rPr>
              <a:t> Deng 983358</a:t>
            </a:r>
          </a:p>
          <a:p>
            <a:endParaRPr lang="zh-CN" altLang="en-US" sz="2000" b="1" dirty="0"/>
          </a:p>
        </p:txBody>
      </p:sp>
    </p:spTree>
    <p:extLst>
      <p:ext uri="{BB962C8B-B14F-4D97-AF65-F5344CB8AC3E}">
        <p14:creationId xmlns:p14="http://schemas.microsoft.com/office/powerpoint/2010/main" val="218580146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tuck">
            <a:hlinkClick r:id="" action="ppaction://media"/>
            <a:extLst>
              <a:ext uri="{FF2B5EF4-FFF2-40B4-BE49-F238E27FC236}">
                <a16:creationId xmlns:a16="http://schemas.microsoft.com/office/drawing/2014/main" id="{42D6F673-DA74-48B0-A744-A0A92C9E503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79075" y="1413041"/>
            <a:ext cx="6886199" cy="4605490"/>
          </a:xfrm>
          <a:prstGeom prst="rect">
            <a:avLst/>
          </a:prstGeom>
        </p:spPr>
      </p:pic>
      <p:sp>
        <p:nvSpPr>
          <p:cNvPr id="2" name="矩形 1">
            <a:extLst>
              <a:ext uri="{FF2B5EF4-FFF2-40B4-BE49-F238E27FC236}">
                <a16:creationId xmlns:a16="http://schemas.microsoft.com/office/drawing/2014/main" id="{6DB3C881-5CF9-4121-BDDA-B318A9968725}"/>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5533E53D-B7CA-4DB8-B77B-160B23B09BD4}"/>
              </a:ext>
            </a:extLst>
          </p:cNvPr>
          <p:cNvSpPr/>
          <p:nvPr/>
        </p:nvSpPr>
        <p:spPr>
          <a:xfrm>
            <a:off x="107766" y="590445"/>
            <a:ext cx="4971309" cy="523220"/>
          </a:xfrm>
          <a:prstGeom prst="rect">
            <a:avLst/>
          </a:prstGeom>
        </p:spPr>
        <p:txBody>
          <a:bodyPr wrap="square">
            <a:spAutoFit/>
          </a:bodyPr>
          <a:lstStyle/>
          <a:p>
            <a:r>
              <a:rPr lang="en-AU" altLang="zh-CN" sz="2800" b="1" dirty="0">
                <a:solidFill>
                  <a:schemeClr val="bg1"/>
                </a:solidFill>
              </a:rPr>
              <a:t>Challenges Experienced</a:t>
            </a:r>
            <a:endParaRPr lang="en-US" altLang="zh-CN" sz="2800" b="1" dirty="0">
              <a:solidFill>
                <a:schemeClr val="bg1"/>
              </a:solidFill>
            </a:endParaRPr>
          </a:p>
        </p:txBody>
      </p:sp>
      <p:sp>
        <p:nvSpPr>
          <p:cNvPr id="14" name="文本框 13">
            <a:extLst>
              <a:ext uri="{FF2B5EF4-FFF2-40B4-BE49-F238E27FC236}">
                <a16:creationId xmlns:a16="http://schemas.microsoft.com/office/drawing/2014/main" id="{D013881E-AC66-4626-80AA-6C0F25B6BF3C}"/>
              </a:ext>
            </a:extLst>
          </p:cNvPr>
          <p:cNvSpPr txBox="1"/>
          <p:nvPr/>
        </p:nvSpPr>
        <p:spPr>
          <a:xfrm>
            <a:off x="759527" y="2528497"/>
            <a:ext cx="3541222" cy="2031325"/>
          </a:xfrm>
          <a:prstGeom prst="rect">
            <a:avLst/>
          </a:prstGeom>
          <a:noFill/>
        </p:spPr>
        <p:txBody>
          <a:bodyPr wrap="square" rtlCol="0">
            <a:spAutoFit/>
          </a:bodyPr>
          <a:lstStyle/>
          <a:p>
            <a:endParaRPr lang="en-US" altLang="zh-CN" b="1" dirty="0"/>
          </a:p>
          <a:p>
            <a:pPr marL="285750" indent="-285750">
              <a:buFont typeface="Arial" panose="020B0604020202020204" pitchFamily="34" charset="0"/>
              <a:buChar char="•"/>
            </a:pPr>
            <a:r>
              <a:rPr lang="en-US" altLang="zh-CN" dirty="0"/>
              <a:t>going into circles while being chased</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b="1" dirty="0"/>
              <a:t>getting stuck because the close food keep swinging between 2 food</a:t>
            </a:r>
            <a:endParaRPr lang="zh-CN" altLang="en-US" b="1" dirty="0"/>
          </a:p>
        </p:txBody>
      </p:sp>
      <p:sp>
        <p:nvSpPr>
          <p:cNvPr id="9" name="文本框 8">
            <a:extLst>
              <a:ext uri="{FF2B5EF4-FFF2-40B4-BE49-F238E27FC236}">
                <a16:creationId xmlns:a16="http://schemas.microsoft.com/office/drawing/2014/main" id="{05607CD0-51DE-4457-8C7E-6F12F8DC0CB7}"/>
              </a:ext>
            </a:extLst>
          </p:cNvPr>
          <p:cNvSpPr txBox="1"/>
          <p:nvPr/>
        </p:nvSpPr>
        <p:spPr>
          <a:xfrm>
            <a:off x="7493923" y="6018534"/>
            <a:ext cx="3956858" cy="307777"/>
          </a:xfrm>
          <a:prstGeom prst="rect">
            <a:avLst/>
          </a:prstGeom>
          <a:noFill/>
        </p:spPr>
        <p:txBody>
          <a:bodyPr wrap="square" rtlCol="0">
            <a:spAutoFit/>
          </a:bodyPr>
          <a:lstStyle/>
          <a:p>
            <a:r>
              <a:rPr lang="en-US" altLang="zh-CN" sz="1400" dirty="0"/>
              <a:t>(in this video, we are team red)</a:t>
            </a:r>
            <a:endParaRPr lang="zh-CN" altLang="en-US" sz="1400" dirty="0"/>
          </a:p>
        </p:txBody>
      </p:sp>
      <p:sp>
        <p:nvSpPr>
          <p:cNvPr id="11" name="文本框 10">
            <a:extLst>
              <a:ext uri="{FF2B5EF4-FFF2-40B4-BE49-F238E27FC236}">
                <a16:creationId xmlns:a16="http://schemas.microsoft.com/office/drawing/2014/main" id="{72CE2E0E-F099-41BB-9364-A42B66AF5EB0}"/>
              </a:ext>
            </a:extLst>
          </p:cNvPr>
          <p:cNvSpPr txBox="1"/>
          <p:nvPr/>
        </p:nvSpPr>
        <p:spPr>
          <a:xfrm>
            <a:off x="510145" y="1840018"/>
            <a:ext cx="4236422" cy="1077218"/>
          </a:xfrm>
          <a:prstGeom prst="rect">
            <a:avLst/>
          </a:prstGeom>
          <a:noFill/>
        </p:spPr>
        <p:txBody>
          <a:bodyPr wrap="square" rtlCol="0">
            <a:spAutoFit/>
          </a:bodyPr>
          <a:lstStyle/>
          <a:p>
            <a:r>
              <a:rPr lang="en-US" altLang="zh-CN" sz="3200" dirty="0"/>
              <a:t>Unresolved Problems for Attacker</a:t>
            </a:r>
            <a:r>
              <a:rPr lang="en-US" altLang="zh-CN" sz="3200" b="1" dirty="0"/>
              <a:t> </a:t>
            </a:r>
            <a:r>
              <a:rPr lang="en-US" altLang="zh-CN" sz="3200" dirty="0"/>
              <a:t>Agent</a:t>
            </a:r>
            <a:endParaRPr lang="zh-CN" altLang="en-US" sz="3200" b="1" dirty="0"/>
          </a:p>
        </p:txBody>
      </p:sp>
    </p:spTree>
    <p:extLst>
      <p:ext uri="{BB962C8B-B14F-4D97-AF65-F5344CB8AC3E}">
        <p14:creationId xmlns:p14="http://schemas.microsoft.com/office/powerpoint/2010/main" val="35451915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DB3C881-5CF9-4121-BDDA-B318A9968725}"/>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5533E53D-B7CA-4DB8-B77B-160B23B09BD4}"/>
              </a:ext>
            </a:extLst>
          </p:cNvPr>
          <p:cNvSpPr/>
          <p:nvPr/>
        </p:nvSpPr>
        <p:spPr>
          <a:xfrm>
            <a:off x="107766" y="590445"/>
            <a:ext cx="4971309" cy="523220"/>
          </a:xfrm>
          <a:prstGeom prst="rect">
            <a:avLst/>
          </a:prstGeom>
        </p:spPr>
        <p:txBody>
          <a:bodyPr wrap="square">
            <a:spAutoFit/>
          </a:bodyPr>
          <a:lstStyle/>
          <a:p>
            <a:r>
              <a:rPr lang="en-AU" altLang="zh-CN" sz="2800" b="1" dirty="0">
                <a:solidFill>
                  <a:schemeClr val="bg1"/>
                </a:solidFill>
              </a:rPr>
              <a:t>Challenges Experienced</a:t>
            </a:r>
            <a:endParaRPr lang="en-US" altLang="zh-CN" sz="2800" b="1" dirty="0">
              <a:solidFill>
                <a:schemeClr val="bg1"/>
              </a:solidFill>
            </a:endParaRPr>
          </a:p>
        </p:txBody>
      </p:sp>
      <p:sp>
        <p:nvSpPr>
          <p:cNvPr id="16" name="文本框 15">
            <a:extLst>
              <a:ext uri="{FF2B5EF4-FFF2-40B4-BE49-F238E27FC236}">
                <a16:creationId xmlns:a16="http://schemas.microsoft.com/office/drawing/2014/main" id="{3E33B599-E40C-42E7-BFD5-BF5250EBCBBE}"/>
              </a:ext>
            </a:extLst>
          </p:cNvPr>
          <p:cNvSpPr txBox="1"/>
          <p:nvPr/>
        </p:nvSpPr>
        <p:spPr>
          <a:xfrm>
            <a:off x="856211" y="2790089"/>
            <a:ext cx="3483033" cy="1477328"/>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defender is slower than the invader </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defend two invaders at the same time</a:t>
            </a:r>
            <a:endParaRPr lang="zh-CN" altLang="en-US" dirty="0"/>
          </a:p>
        </p:txBody>
      </p:sp>
      <p:pic>
        <p:nvPicPr>
          <p:cNvPr id="4" name="defC">
            <a:hlinkClick r:id="" action="ppaction://media"/>
            <a:extLst>
              <a:ext uri="{FF2B5EF4-FFF2-40B4-BE49-F238E27FC236}">
                <a16:creationId xmlns:a16="http://schemas.microsoft.com/office/drawing/2014/main" id="{9BE5B63F-BDB8-47D9-90A3-0EDD3518E1A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79075" y="1421596"/>
            <a:ext cx="6809821" cy="4596938"/>
          </a:xfrm>
          <a:prstGeom prst="rect">
            <a:avLst/>
          </a:prstGeom>
        </p:spPr>
      </p:pic>
      <p:sp>
        <p:nvSpPr>
          <p:cNvPr id="9" name="文本框 8">
            <a:extLst>
              <a:ext uri="{FF2B5EF4-FFF2-40B4-BE49-F238E27FC236}">
                <a16:creationId xmlns:a16="http://schemas.microsoft.com/office/drawing/2014/main" id="{6D3EF7BF-A2E7-4C6B-B779-45E454A86F3A}"/>
              </a:ext>
            </a:extLst>
          </p:cNvPr>
          <p:cNvSpPr txBox="1"/>
          <p:nvPr/>
        </p:nvSpPr>
        <p:spPr>
          <a:xfrm>
            <a:off x="7493923" y="6018534"/>
            <a:ext cx="3956858" cy="307777"/>
          </a:xfrm>
          <a:prstGeom prst="rect">
            <a:avLst/>
          </a:prstGeom>
          <a:noFill/>
        </p:spPr>
        <p:txBody>
          <a:bodyPr wrap="square" rtlCol="0">
            <a:spAutoFit/>
          </a:bodyPr>
          <a:lstStyle/>
          <a:p>
            <a:r>
              <a:rPr lang="en-US" altLang="zh-CN" sz="1400" dirty="0"/>
              <a:t>(in this video, we are team red)</a:t>
            </a:r>
            <a:endParaRPr lang="zh-CN" altLang="en-US" sz="1400" dirty="0"/>
          </a:p>
        </p:txBody>
      </p:sp>
      <p:sp>
        <p:nvSpPr>
          <p:cNvPr id="10" name="文本框 9">
            <a:extLst>
              <a:ext uri="{FF2B5EF4-FFF2-40B4-BE49-F238E27FC236}">
                <a16:creationId xmlns:a16="http://schemas.microsoft.com/office/drawing/2014/main" id="{EA1D20B5-5D30-4C9D-9F00-E0704CE6ACC7}"/>
              </a:ext>
            </a:extLst>
          </p:cNvPr>
          <p:cNvSpPr txBox="1"/>
          <p:nvPr/>
        </p:nvSpPr>
        <p:spPr>
          <a:xfrm>
            <a:off x="510145" y="1840018"/>
            <a:ext cx="4236422" cy="1077218"/>
          </a:xfrm>
          <a:prstGeom prst="rect">
            <a:avLst/>
          </a:prstGeom>
          <a:noFill/>
        </p:spPr>
        <p:txBody>
          <a:bodyPr wrap="square" rtlCol="0">
            <a:spAutoFit/>
          </a:bodyPr>
          <a:lstStyle/>
          <a:p>
            <a:r>
              <a:rPr lang="en-US" altLang="zh-CN" sz="3200" dirty="0"/>
              <a:t>Unresolved Problems for Defender</a:t>
            </a:r>
            <a:r>
              <a:rPr lang="en-US" altLang="zh-CN" sz="3200" b="1" dirty="0"/>
              <a:t> </a:t>
            </a:r>
            <a:r>
              <a:rPr lang="en-US" altLang="zh-CN" sz="3200" dirty="0"/>
              <a:t>Agent</a:t>
            </a:r>
            <a:endParaRPr lang="zh-CN" altLang="en-US" sz="3200" b="1" dirty="0"/>
          </a:p>
        </p:txBody>
      </p:sp>
    </p:spTree>
    <p:extLst>
      <p:ext uri="{BB962C8B-B14F-4D97-AF65-F5344CB8AC3E}">
        <p14:creationId xmlns:p14="http://schemas.microsoft.com/office/powerpoint/2010/main" val="33878952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8CF40CA-80F1-49D3-B6AA-4154ED830488}"/>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8C149006-5F96-4DA3-B3D4-CF13AEFA7BAB}"/>
              </a:ext>
            </a:extLst>
          </p:cNvPr>
          <p:cNvSpPr/>
          <p:nvPr/>
        </p:nvSpPr>
        <p:spPr>
          <a:xfrm>
            <a:off x="107766" y="590445"/>
            <a:ext cx="4971309" cy="523220"/>
          </a:xfrm>
          <a:prstGeom prst="rect">
            <a:avLst/>
          </a:prstGeom>
        </p:spPr>
        <p:txBody>
          <a:bodyPr wrap="square">
            <a:spAutoFit/>
          </a:bodyPr>
          <a:lstStyle/>
          <a:p>
            <a:r>
              <a:rPr lang="en-AU" altLang="zh-CN" sz="2800" b="1" dirty="0">
                <a:solidFill>
                  <a:schemeClr val="bg1"/>
                </a:solidFill>
              </a:rPr>
              <a:t>Possible improvements</a:t>
            </a:r>
            <a:endParaRPr lang="en-US" altLang="zh-CN" sz="2800" b="1" dirty="0">
              <a:solidFill>
                <a:schemeClr val="bg1"/>
              </a:solidFill>
            </a:endParaRPr>
          </a:p>
        </p:txBody>
      </p:sp>
      <p:sp>
        <p:nvSpPr>
          <p:cNvPr id="6" name="文本框 5">
            <a:extLst>
              <a:ext uri="{FF2B5EF4-FFF2-40B4-BE49-F238E27FC236}">
                <a16:creationId xmlns:a16="http://schemas.microsoft.com/office/drawing/2014/main" id="{756DE402-D613-4835-8104-D9D713BD2ACA}"/>
              </a:ext>
            </a:extLst>
          </p:cNvPr>
          <p:cNvSpPr txBox="1"/>
          <p:nvPr/>
        </p:nvSpPr>
        <p:spPr>
          <a:xfrm>
            <a:off x="1404851" y="1968440"/>
            <a:ext cx="3059080" cy="584775"/>
          </a:xfrm>
          <a:prstGeom prst="rect">
            <a:avLst/>
          </a:prstGeom>
          <a:noFill/>
        </p:spPr>
        <p:txBody>
          <a:bodyPr wrap="square" rtlCol="0">
            <a:spAutoFit/>
          </a:bodyPr>
          <a:lstStyle/>
          <a:p>
            <a:r>
              <a:rPr lang="en-US" altLang="zh-CN" sz="3200" dirty="0"/>
              <a:t>Attacker Agent</a:t>
            </a:r>
            <a:endParaRPr lang="zh-CN" altLang="en-US" sz="3200" dirty="0"/>
          </a:p>
        </p:txBody>
      </p:sp>
      <p:sp>
        <p:nvSpPr>
          <p:cNvPr id="7" name="文本框 6">
            <a:extLst>
              <a:ext uri="{FF2B5EF4-FFF2-40B4-BE49-F238E27FC236}">
                <a16:creationId xmlns:a16="http://schemas.microsoft.com/office/drawing/2014/main" id="{27D692FD-022F-4E8E-93C1-3BFAF044FE8A}"/>
              </a:ext>
            </a:extLst>
          </p:cNvPr>
          <p:cNvSpPr txBox="1"/>
          <p:nvPr/>
        </p:nvSpPr>
        <p:spPr>
          <a:xfrm>
            <a:off x="7101840" y="1968440"/>
            <a:ext cx="3059080" cy="584775"/>
          </a:xfrm>
          <a:prstGeom prst="rect">
            <a:avLst/>
          </a:prstGeom>
          <a:noFill/>
        </p:spPr>
        <p:txBody>
          <a:bodyPr wrap="square" rtlCol="0">
            <a:spAutoFit/>
          </a:bodyPr>
          <a:lstStyle/>
          <a:p>
            <a:r>
              <a:rPr lang="en-US" altLang="zh-CN" sz="3200" dirty="0"/>
              <a:t>Defender Agent</a:t>
            </a:r>
            <a:endParaRPr lang="zh-CN" altLang="en-US" sz="3200" dirty="0"/>
          </a:p>
        </p:txBody>
      </p:sp>
      <p:sp>
        <p:nvSpPr>
          <p:cNvPr id="8" name="文本框 7">
            <a:extLst>
              <a:ext uri="{FF2B5EF4-FFF2-40B4-BE49-F238E27FC236}">
                <a16:creationId xmlns:a16="http://schemas.microsoft.com/office/drawing/2014/main" id="{A1E09549-6E71-43DA-81DE-7C17F34A7292}"/>
              </a:ext>
            </a:extLst>
          </p:cNvPr>
          <p:cNvSpPr txBox="1"/>
          <p:nvPr/>
        </p:nvSpPr>
        <p:spPr>
          <a:xfrm>
            <a:off x="1130531" y="3041982"/>
            <a:ext cx="3840478" cy="1477328"/>
          </a:xfrm>
          <a:prstGeom prst="rect">
            <a:avLst/>
          </a:prstGeom>
          <a:noFill/>
        </p:spPr>
        <p:txBody>
          <a:bodyPr wrap="square" rtlCol="0">
            <a:spAutoFit/>
          </a:bodyPr>
          <a:lstStyle/>
          <a:p>
            <a:r>
              <a:rPr lang="en-US" altLang="zh-CN" dirty="0"/>
              <a:t>The optimal way of doing this is whenever it is stuck, it would be able to detect this situation and pick another food as target thus attack on an other way</a:t>
            </a:r>
            <a:endParaRPr lang="zh-CN" altLang="en-US" dirty="0"/>
          </a:p>
        </p:txBody>
      </p:sp>
      <p:cxnSp>
        <p:nvCxnSpPr>
          <p:cNvPr id="10" name="直接连接符 9">
            <a:extLst>
              <a:ext uri="{FF2B5EF4-FFF2-40B4-BE49-F238E27FC236}">
                <a16:creationId xmlns:a16="http://schemas.microsoft.com/office/drawing/2014/main" id="{100FC939-7FD7-4AC8-8536-AD4B54FD5F61}"/>
              </a:ext>
            </a:extLst>
          </p:cNvPr>
          <p:cNvCxnSpPr/>
          <p:nvPr/>
        </p:nvCxnSpPr>
        <p:spPr>
          <a:xfrm>
            <a:off x="1130531" y="2726581"/>
            <a:ext cx="3499658" cy="0"/>
          </a:xfrm>
          <a:prstGeom prst="line">
            <a:avLst/>
          </a:prstGeom>
        </p:spPr>
        <p:style>
          <a:lnRef idx="1">
            <a:schemeClr val="dk1"/>
          </a:lnRef>
          <a:fillRef idx="0">
            <a:schemeClr val="dk1"/>
          </a:fillRef>
          <a:effectRef idx="0">
            <a:schemeClr val="dk1"/>
          </a:effectRef>
          <a:fontRef idx="minor">
            <a:schemeClr val="tx1"/>
          </a:fontRef>
        </p:style>
      </p:cxnSp>
      <p:cxnSp>
        <p:nvCxnSpPr>
          <p:cNvPr id="11" name="直接连接符 10">
            <a:extLst>
              <a:ext uri="{FF2B5EF4-FFF2-40B4-BE49-F238E27FC236}">
                <a16:creationId xmlns:a16="http://schemas.microsoft.com/office/drawing/2014/main" id="{AB81D71D-59F1-4ECD-AC62-72CF2F2B60CC}"/>
              </a:ext>
            </a:extLst>
          </p:cNvPr>
          <p:cNvCxnSpPr/>
          <p:nvPr/>
        </p:nvCxnSpPr>
        <p:spPr>
          <a:xfrm>
            <a:off x="6752706" y="2726581"/>
            <a:ext cx="3499658" cy="0"/>
          </a:xfrm>
          <a:prstGeom prst="line">
            <a:avLst/>
          </a:prstGeom>
        </p:spPr>
        <p:style>
          <a:lnRef idx="1">
            <a:schemeClr val="dk1"/>
          </a:lnRef>
          <a:fillRef idx="0">
            <a:schemeClr val="dk1"/>
          </a:fillRef>
          <a:effectRef idx="0">
            <a:schemeClr val="dk1"/>
          </a:effectRef>
          <a:fontRef idx="minor">
            <a:schemeClr val="tx1"/>
          </a:fontRef>
        </p:style>
      </p:cxnSp>
      <p:sp>
        <p:nvSpPr>
          <p:cNvPr id="12" name="文本框 11">
            <a:extLst>
              <a:ext uri="{FF2B5EF4-FFF2-40B4-BE49-F238E27FC236}">
                <a16:creationId xmlns:a16="http://schemas.microsoft.com/office/drawing/2014/main" id="{40E3E6FF-A4D2-418F-9172-830629C0B30C}"/>
              </a:ext>
            </a:extLst>
          </p:cNvPr>
          <p:cNvSpPr txBox="1"/>
          <p:nvPr/>
        </p:nvSpPr>
        <p:spPr>
          <a:xfrm>
            <a:off x="6891251" y="3041982"/>
            <a:ext cx="3915294" cy="1754326"/>
          </a:xfrm>
          <a:prstGeom prst="rect">
            <a:avLst/>
          </a:prstGeom>
          <a:noFill/>
        </p:spPr>
        <p:txBody>
          <a:bodyPr wrap="square" rtlCol="0">
            <a:spAutoFit/>
          </a:bodyPr>
          <a:lstStyle/>
          <a:p>
            <a:r>
              <a:rPr lang="en-US" altLang="zh-CN" dirty="0"/>
              <a:t>One idea to achieve this is by coughing them on their way back to their region. In another word, caught them in the middle or on their way home.</a:t>
            </a:r>
          </a:p>
          <a:p>
            <a:endParaRPr lang="zh-CN" altLang="en-US" dirty="0"/>
          </a:p>
        </p:txBody>
      </p:sp>
    </p:spTree>
    <p:extLst>
      <p:ext uri="{BB962C8B-B14F-4D97-AF65-F5344CB8AC3E}">
        <p14:creationId xmlns:p14="http://schemas.microsoft.com/office/powerpoint/2010/main" val="330417153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1A427970-B205-4CFD-B501-24006A7BA17F}"/>
              </a:ext>
            </a:extLst>
          </p:cNvPr>
          <p:cNvSpPr txBox="1"/>
          <p:nvPr/>
        </p:nvSpPr>
        <p:spPr>
          <a:xfrm>
            <a:off x="4621877" y="2036917"/>
            <a:ext cx="5586152" cy="1569660"/>
          </a:xfrm>
          <a:prstGeom prst="rect">
            <a:avLst/>
          </a:prstGeom>
          <a:noFill/>
        </p:spPr>
        <p:txBody>
          <a:bodyPr wrap="square" rtlCol="0">
            <a:spAutoFit/>
          </a:bodyPr>
          <a:lstStyle/>
          <a:p>
            <a:r>
              <a:rPr lang="en-US" altLang="zh-CN" sz="9600" b="1" dirty="0"/>
              <a:t>THX</a:t>
            </a:r>
            <a:endParaRPr lang="zh-CN" altLang="en-US" sz="9600" b="1" dirty="0"/>
          </a:p>
        </p:txBody>
      </p:sp>
      <p:sp>
        <p:nvSpPr>
          <p:cNvPr id="2" name="直角三角形 1">
            <a:extLst>
              <a:ext uri="{FF2B5EF4-FFF2-40B4-BE49-F238E27FC236}">
                <a16:creationId xmlns:a16="http://schemas.microsoft.com/office/drawing/2014/main" id="{28E3AF03-6B46-4916-9CCD-574B76C1690C}"/>
              </a:ext>
            </a:extLst>
          </p:cNvPr>
          <p:cNvSpPr/>
          <p:nvPr/>
        </p:nvSpPr>
        <p:spPr>
          <a:xfrm rot="17615975">
            <a:off x="-836674" y="-1874648"/>
            <a:ext cx="2723924" cy="3399993"/>
          </a:xfrm>
          <a:prstGeom prst="r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 name="直角三角形 4">
            <a:extLst>
              <a:ext uri="{FF2B5EF4-FFF2-40B4-BE49-F238E27FC236}">
                <a16:creationId xmlns:a16="http://schemas.microsoft.com/office/drawing/2014/main" id="{BDB5C831-87E5-4B79-A181-C04C1ED31706}"/>
              </a:ext>
            </a:extLst>
          </p:cNvPr>
          <p:cNvSpPr/>
          <p:nvPr/>
        </p:nvSpPr>
        <p:spPr>
          <a:xfrm rot="17615975">
            <a:off x="9406129" y="3852635"/>
            <a:ext cx="3012957" cy="3450887"/>
          </a:xfrm>
          <a:prstGeom prst="r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25261458"/>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69FBF5F-6288-4782-A063-37D0CB1FCDF0}"/>
              </a:ext>
            </a:extLst>
          </p:cNvPr>
          <p:cNvSpPr/>
          <p:nvPr/>
        </p:nvSpPr>
        <p:spPr>
          <a:xfrm>
            <a:off x="739833" y="-216131"/>
            <a:ext cx="1853738" cy="609322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30961847-20B0-4778-A6A3-DE2FF03F6944}"/>
              </a:ext>
            </a:extLst>
          </p:cNvPr>
          <p:cNvSpPr txBox="1"/>
          <p:nvPr/>
        </p:nvSpPr>
        <p:spPr>
          <a:xfrm>
            <a:off x="1284317" y="623455"/>
            <a:ext cx="382385" cy="4247317"/>
          </a:xfrm>
          <a:prstGeom prst="rect">
            <a:avLst/>
          </a:prstGeom>
          <a:noFill/>
        </p:spPr>
        <p:txBody>
          <a:bodyPr wrap="square" rtlCol="0">
            <a:spAutoFit/>
          </a:bodyPr>
          <a:lstStyle/>
          <a:p>
            <a:r>
              <a:rPr lang="en-US" altLang="zh-CN" sz="5400" b="1" dirty="0">
                <a:solidFill>
                  <a:schemeClr val="bg1"/>
                </a:solidFill>
              </a:rPr>
              <a:t>INDEX</a:t>
            </a:r>
            <a:endParaRPr lang="zh-CN" altLang="en-US" sz="5400" b="1" dirty="0">
              <a:solidFill>
                <a:schemeClr val="bg1"/>
              </a:solidFill>
            </a:endParaRPr>
          </a:p>
        </p:txBody>
      </p:sp>
      <p:sp>
        <p:nvSpPr>
          <p:cNvPr id="4" name="文本框 3">
            <a:extLst>
              <a:ext uri="{FF2B5EF4-FFF2-40B4-BE49-F238E27FC236}">
                <a16:creationId xmlns:a16="http://schemas.microsoft.com/office/drawing/2014/main" id="{BDA6A2A6-395E-4E3C-B6A2-F35C872F658E}"/>
              </a:ext>
            </a:extLst>
          </p:cNvPr>
          <p:cNvSpPr txBox="1"/>
          <p:nvPr/>
        </p:nvSpPr>
        <p:spPr>
          <a:xfrm>
            <a:off x="3765664" y="1512916"/>
            <a:ext cx="6799811" cy="3447098"/>
          </a:xfrm>
          <a:prstGeom prst="rect">
            <a:avLst/>
          </a:prstGeom>
          <a:noFill/>
        </p:spPr>
        <p:txBody>
          <a:bodyPr wrap="square" rtlCol="0">
            <a:spAutoFit/>
          </a:bodyPr>
          <a:lstStyle/>
          <a:p>
            <a:pPr marL="571500" indent="-571500">
              <a:buFont typeface="Arial" panose="020B0604020202020204" pitchFamily="34" charset="0"/>
              <a:buChar char="•"/>
            </a:pPr>
            <a:r>
              <a:rPr lang="en-US" altLang="zh-CN" sz="4000" dirty="0"/>
              <a:t>Design Decision</a:t>
            </a:r>
          </a:p>
          <a:p>
            <a:pPr marL="571500" indent="-571500">
              <a:buFont typeface="Arial" panose="020B0604020202020204" pitchFamily="34" charset="0"/>
              <a:buChar char="•"/>
            </a:pPr>
            <a:r>
              <a:rPr lang="en-US" altLang="zh-CN" sz="4000" dirty="0"/>
              <a:t>Approaches Taken</a:t>
            </a:r>
          </a:p>
          <a:p>
            <a:pPr marL="571500" indent="-571500">
              <a:buFont typeface="Arial" panose="020B0604020202020204" pitchFamily="34" charset="0"/>
              <a:buChar char="•"/>
            </a:pPr>
            <a:r>
              <a:rPr lang="en-US" altLang="zh-CN" sz="4000" dirty="0"/>
              <a:t>Challenges Experienced</a:t>
            </a:r>
          </a:p>
          <a:p>
            <a:pPr marL="571500" indent="-571500">
              <a:buFont typeface="Arial" panose="020B0604020202020204" pitchFamily="34" charset="0"/>
              <a:buChar char="•"/>
            </a:pPr>
            <a:r>
              <a:rPr lang="en-US" altLang="zh-CN" sz="4000" dirty="0"/>
              <a:t>Possible Improvements</a:t>
            </a:r>
          </a:p>
          <a:p>
            <a:pPr marL="571500" indent="-571500">
              <a:buFont typeface="Arial" panose="020B0604020202020204" pitchFamily="34" charset="0"/>
              <a:buChar char="•"/>
            </a:pPr>
            <a:r>
              <a:rPr lang="en-US" altLang="zh-CN" sz="4000" dirty="0"/>
              <a:t>Experiment Section</a:t>
            </a:r>
          </a:p>
          <a:p>
            <a:pPr marL="285750" indent="-285750">
              <a:buFont typeface="Arial" panose="020B0604020202020204" pitchFamily="34" charset="0"/>
              <a:buChar char="•"/>
            </a:pPr>
            <a:endParaRPr lang="zh-CN" altLang="en-US" dirty="0"/>
          </a:p>
        </p:txBody>
      </p:sp>
    </p:spTree>
    <p:extLst>
      <p:ext uri="{BB962C8B-B14F-4D97-AF65-F5344CB8AC3E}">
        <p14:creationId xmlns:p14="http://schemas.microsoft.com/office/powerpoint/2010/main" val="212127695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45EBF96-84D4-434B-B10A-D048E9D4640C}"/>
              </a:ext>
            </a:extLst>
          </p:cNvPr>
          <p:cNvSpPr txBox="1"/>
          <p:nvPr/>
        </p:nvSpPr>
        <p:spPr>
          <a:xfrm>
            <a:off x="881150" y="2427316"/>
            <a:ext cx="4857403" cy="2585323"/>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compute the steps fast at the start of this game</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AU" altLang="zh-CN" dirty="0"/>
              <a:t>maps are changed frequently</a:t>
            </a:r>
          </a:p>
          <a:p>
            <a:pPr marL="285750" indent="-285750">
              <a:buFont typeface="Arial" panose="020B0604020202020204" pitchFamily="34" charset="0"/>
              <a:buChar char="•"/>
            </a:pPr>
            <a:endParaRPr lang="en-AU" altLang="zh-CN" dirty="0"/>
          </a:p>
          <a:p>
            <a:pPr marL="285750" indent="-285750">
              <a:buFont typeface="Arial" panose="020B0604020202020204" pitchFamily="34" charset="0"/>
              <a:buChar char="•"/>
            </a:pPr>
            <a:r>
              <a:rPr lang="en-AU" altLang="zh-CN" dirty="0"/>
              <a:t>difficulty of implementation</a:t>
            </a:r>
          </a:p>
          <a:p>
            <a:pPr marL="285750" indent="-285750">
              <a:buFont typeface="Arial" panose="020B0604020202020204" pitchFamily="34" charset="0"/>
              <a:buChar char="•"/>
            </a:pPr>
            <a:endParaRPr lang="en-AU" altLang="zh-CN" dirty="0"/>
          </a:p>
          <a:p>
            <a:pPr marL="285750" indent="-285750">
              <a:buFont typeface="Arial" panose="020B0604020202020204" pitchFamily="34" charset="0"/>
              <a:buChar char="•"/>
            </a:pPr>
            <a:r>
              <a:rPr lang="en-US" altLang="zh-CN" dirty="0"/>
              <a:t>method should collect as much information as possible</a:t>
            </a:r>
            <a:endParaRPr lang="zh-CN" altLang="en-US" dirty="0"/>
          </a:p>
        </p:txBody>
      </p:sp>
      <p:sp>
        <p:nvSpPr>
          <p:cNvPr id="8" name="矩形 7">
            <a:extLst>
              <a:ext uri="{FF2B5EF4-FFF2-40B4-BE49-F238E27FC236}">
                <a16:creationId xmlns:a16="http://schemas.microsoft.com/office/drawing/2014/main" id="{04D07DD4-1F6E-417D-A73D-C4BACE8E0C0A}"/>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6C8687D3-AE8A-4E06-BB76-AD36B4938244}"/>
              </a:ext>
            </a:extLst>
          </p:cNvPr>
          <p:cNvSpPr/>
          <p:nvPr/>
        </p:nvSpPr>
        <p:spPr>
          <a:xfrm>
            <a:off x="631470" y="590445"/>
            <a:ext cx="2934690" cy="523220"/>
          </a:xfrm>
          <a:prstGeom prst="rect">
            <a:avLst/>
          </a:prstGeom>
        </p:spPr>
        <p:txBody>
          <a:bodyPr wrap="square">
            <a:spAutoFit/>
          </a:bodyPr>
          <a:lstStyle/>
          <a:p>
            <a:r>
              <a:rPr lang="en-US" altLang="zh-CN" sz="2800" b="1" dirty="0">
                <a:solidFill>
                  <a:schemeClr val="bg1"/>
                </a:solidFill>
              </a:rPr>
              <a:t>Design Decision</a:t>
            </a:r>
          </a:p>
        </p:txBody>
      </p:sp>
      <p:sp>
        <p:nvSpPr>
          <p:cNvPr id="10" name="文本框 9">
            <a:extLst>
              <a:ext uri="{FF2B5EF4-FFF2-40B4-BE49-F238E27FC236}">
                <a16:creationId xmlns:a16="http://schemas.microsoft.com/office/drawing/2014/main" id="{E9EA5EEE-7C91-45B7-A8C9-77A1BFC8092E}"/>
              </a:ext>
            </a:extLst>
          </p:cNvPr>
          <p:cNvSpPr txBox="1"/>
          <p:nvPr/>
        </p:nvSpPr>
        <p:spPr>
          <a:xfrm>
            <a:off x="881150" y="1791223"/>
            <a:ext cx="3084021" cy="584775"/>
          </a:xfrm>
          <a:prstGeom prst="rect">
            <a:avLst/>
          </a:prstGeom>
          <a:noFill/>
        </p:spPr>
        <p:txBody>
          <a:bodyPr wrap="square" rtlCol="0">
            <a:spAutoFit/>
          </a:bodyPr>
          <a:lstStyle/>
          <a:p>
            <a:r>
              <a:rPr lang="en-US" altLang="zh-CN" sz="3200" dirty="0"/>
              <a:t>Problems</a:t>
            </a:r>
            <a:endParaRPr lang="zh-CN" altLang="en-US" sz="3200" dirty="0"/>
          </a:p>
        </p:txBody>
      </p:sp>
      <p:cxnSp>
        <p:nvCxnSpPr>
          <p:cNvPr id="12" name="直接连接符 11">
            <a:extLst>
              <a:ext uri="{FF2B5EF4-FFF2-40B4-BE49-F238E27FC236}">
                <a16:creationId xmlns:a16="http://schemas.microsoft.com/office/drawing/2014/main" id="{0DDF2042-7280-4B7E-B217-C8E7CBBBC2F7}"/>
              </a:ext>
            </a:extLst>
          </p:cNvPr>
          <p:cNvCxnSpPr/>
          <p:nvPr/>
        </p:nvCxnSpPr>
        <p:spPr>
          <a:xfrm>
            <a:off x="6217920" y="1687484"/>
            <a:ext cx="66502" cy="3574472"/>
          </a:xfrm>
          <a:prstGeom prst="line">
            <a:avLst/>
          </a:prstGeom>
        </p:spPr>
        <p:style>
          <a:lnRef idx="1">
            <a:schemeClr val="dk1"/>
          </a:lnRef>
          <a:fillRef idx="0">
            <a:schemeClr val="dk1"/>
          </a:fillRef>
          <a:effectRef idx="0">
            <a:schemeClr val="dk1"/>
          </a:effectRef>
          <a:fontRef idx="minor">
            <a:schemeClr val="tx1"/>
          </a:fontRef>
        </p:style>
      </p:cxnSp>
      <p:sp>
        <p:nvSpPr>
          <p:cNvPr id="13" name="文本框 12">
            <a:extLst>
              <a:ext uri="{FF2B5EF4-FFF2-40B4-BE49-F238E27FC236}">
                <a16:creationId xmlns:a16="http://schemas.microsoft.com/office/drawing/2014/main" id="{50E19790-1817-4495-B078-DC64B448EADA}"/>
              </a:ext>
            </a:extLst>
          </p:cNvPr>
          <p:cNvSpPr txBox="1"/>
          <p:nvPr/>
        </p:nvSpPr>
        <p:spPr>
          <a:xfrm>
            <a:off x="6453447" y="2323577"/>
            <a:ext cx="4857403" cy="923330"/>
          </a:xfrm>
          <a:prstGeom prst="rect">
            <a:avLst/>
          </a:prstGeom>
          <a:noFill/>
        </p:spPr>
        <p:txBody>
          <a:bodyPr wrap="square" rtlCol="0">
            <a:spAutoFit/>
          </a:bodyPr>
          <a:lstStyle/>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AU" altLang="zh-CN" dirty="0"/>
          </a:p>
          <a:p>
            <a:pPr marL="285750" indent="-285750">
              <a:buFont typeface="Arial" panose="020B0604020202020204" pitchFamily="34" charset="0"/>
              <a:buChar char="•"/>
            </a:pPr>
            <a:endParaRPr lang="en-AU" altLang="zh-CN" dirty="0"/>
          </a:p>
        </p:txBody>
      </p:sp>
      <p:sp>
        <p:nvSpPr>
          <p:cNvPr id="14" name="文本框 13">
            <a:extLst>
              <a:ext uri="{FF2B5EF4-FFF2-40B4-BE49-F238E27FC236}">
                <a16:creationId xmlns:a16="http://schemas.microsoft.com/office/drawing/2014/main" id="{E189F412-F714-4A73-A838-7B26E4EEDE24}"/>
              </a:ext>
            </a:extLst>
          </p:cNvPr>
          <p:cNvSpPr txBox="1"/>
          <p:nvPr/>
        </p:nvSpPr>
        <p:spPr>
          <a:xfrm>
            <a:off x="6453447" y="1687484"/>
            <a:ext cx="3084021" cy="584775"/>
          </a:xfrm>
          <a:prstGeom prst="rect">
            <a:avLst/>
          </a:prstGeom>
          <a:noFill/>
        </p:spPr>
        <p:txBody>
          <a:bodyPr wrap="square" rtlCol="0">
            <a:spAutoFit/>
          </a:bodyPr>
          <a:lstStyle/>
          <a:p>
            <a:r>
              <a:rPr lang="en-AU" altLang="zh-CN" sz="3200" dirty="0"/>
              <a:t>Approaches</a:t>
            </a:r>
            <a:endParaRPr lang="zh-CN" altLang="en-US" sz="3200" dirty="0"/>
          </a:p>
        </p:txBody>
      </p:sp>
      <p:sp>
        <p:nvSpPr>
          <p:cNvPr id="15" name="文本框 14">
            <a:extLst>
              <a:ext uri="{FF2B5EF4-FFF2-40B4-BE49-F238E27FC236}">
                <a16:creationId xmlns:a16="http://schemas.microsoft.com/office/drawing/2014/main" id="{78A4B140-77A3-40F6-BB89-6C688562BDC1}"/>
              </a:ext>
            </a:extLst>
          </p:cNvPr>
          <p:cNvSpPr txBox="1"/>
          <p:nvPr/>
        </p:nvSpPr>
        <p:spPr>
          <a:xfrm>
            <a:off x="6658494" y="2565815"/>
            <a:ext cx="3516283" cy="2308324"/>
          </a:xfrm>
          <a:prstGeom prst="rect">
            <a:avLst/>
          </a:prstGeom>
          <a:noFill/>
        </p:spPr>
        <p:txBody>
          <a:bodyPr wrap="square" rtlCol="0">
            <a:spAutoFit/>
          </a:bodyPr>
          <a:lstStyle/>
          <a:p>
            <a:r>
              <a:rPr lang="en-US" altLang="zh-CN" sz="4800" b="1" dirty="0"/>
              <a:t>A-Star</a:t>
            </a:r>
          </a:p>
          <a:p>
            <a:endParaRPr lang="en-US" altLang="zh-CN" sz="4800" b="1" dirty="0"/>
          </a:p>
          <a:p>
            <a:r>
              <a:rPr lang="en-US" altLang="zh-CN" sz="4800" b="1" dirty="0"/>
              <a:t>Q-Learning</a:t>
            </a:r>
            <a:endParaRPr lang="zh-CN" altLang="en-US" sz="4800" b="1" dirty="0"/>
          </a:p>
        </p:txBody>
      </p:sp>
    </p:spTree>
    <p:extLst>
      <p:ext uri="{BB962C8B-B14F-4D97-AF65-F5344CB8AC3E}">
        <p14:creationId xmlns:p14="http://schemas.microsoft.com/office/powerpoint/2010/main" val="67658069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A23BFF-CF7A-447D-A739-39FB9EB53F16}"/>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DCAFA851-ABEF-4CCF-82C9-0A0B40A54BC2}"/>
              </a:ext>
            </a:extLst>
          </p:cNvPr>
          <p:cNvSpPr/>
          <p:nvPr/>
        </p:nvSpPr>
        <p:spPr>
          <a:xfrm>
            <a:off x="631470" y="590445"/>
            <a:ext cx="2934690" cy="523220"/>
          </a:xfrm>
          <a:prstGeom prst="rect">
            <a:avLst/>
          </a:prstGeom>
        </p:spPr>
        <p:txBody>
          <a:bodyPr wrap="square">
            <a:spAutoFit/>
          </a:bodyPr>
          <a:lstStyle/>
          <a:p>
            <a:r>
              <a:rPr lang="en-US" altLang="zh-CN" sz="2800" b="1" dirty="0">
                <a:solidFill>
                  <a:schemeClr val="bg1"/>
                </a:solidFill>
              </a:rPr>
              <a:t>Approaches</a:t>
            </a:r>
          </a:p>
        </p:txBody>
      </p:sp>
      <p:sp>
        <p:nvSpPr>
          <p:cNvPr id="4" name="文本框 3">
            <a:extLst>
              <a:ext uri="{FF2B5EF4-FFF2-40B4-BE49-F238E27FC236}">
                <a16:creationId xmlns:a16="http://schemas.microsoft.com/office/drawing/2014/main" id="{6F9681E2-9969-400D-854C-0A652DE5AD79}"/>
              </a:ext>
            </a:extLst>
          </p:cNvPr>
          <p:cNvSpPr txBox="1"/>
          <p:nvPr/>
        </p:nvSpPr>
        <p:spPr>
          <a:xfrm>
            <a:off x="881150" y="2427316"/>
            <a:ext cx="4857403" cy="1908215"/>
          </a:xfrm>
          <a:prstGeom prst="rect">
            <a:avLst/>
          </a:prstGeom>
          <a:noFill/>
        </p:spPr>
        <p:txBody>
          <a:bodyPr wrap="square" rtlCol="0">
            <a:spAutoFit/>
          </a:bodyPr>
          <a:lstStyle/>
          <a:p>
            <a:pPr marL="285750" indent="-285750">
              <a:buFont typeface="Arial" panose="020B0604020202020204" pitchFamily="34" charset="0"/>
              <a:buChar char="•"/>
            </a:pPr>
            <a:r>
              <a:rPr lang="en-US" altLang="zh-CN" sz="2000" b="1" dirty="0"/>
              <a:t>A-star search and heuristic</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endParaRPr lang="en-AU" altLang="zh-CN" sz="2000" dirty="0"/>
          </a:p>
          <a:p>
            <a:pPr marL="285750" indent="-285750">
              <a:buFont typeface="Arial" panose="020B0604020202020204" pitchFamily="34" charset="0"/>
              <a:buChar char="•"/>
            </a:pPr>
            <a:r>
              <a:rPr lang="en-AU" altLang="zh-CN" sz="2000" b="1" dirty="0"/>
              <a:t>Decision Tree</a:t>
            </a:r>
          </a:p>
          <a:p>
            <a:pPr marL="285750" indent="-285750">
              <a:buFont typeface="Arial" panose="020B0604020202020204" pitchFamily="34" charset="0"/>
              <a:buChar char="•"/>
            </a:pPr>
            <a:endParaRPr lang="en-AU" altLang="zh-CN" sz="2000" dirty="0"/>
          </a:p>
          <a:p>
            <a:pPr marL="285750" indent="-285750">
              <a:buFont typeface="Arial" panose="020B0604020202020204" pitchFamily="34" charset="0"/>
              <a:buChar char="•"/>
            </a:pPr>
            <a:endParaRPr lang="en-AU" altLang="zh-CN" dirty="0"/>
          </a:p>
        </p:txBody>
      </p:sp>
      <p:sp>
        <p:nvSpPr>
          <p:cNvPr id="5" name="文本框 4">
            <a:extLst>
              <a:ext uri="{FF2B5EF4-FFF2-40B4-BE49-F238E27FC236}">
                <a16:creationId xmlns:a16="http://schemas.microsoft.com/office/drawing/2014/main" id="{3C267A32-54DA-4ECB-A996-14CD106B2261}"/>
              </a:ext>
            </a:extLst>
          </p:cNvPr>
          <p:cNvSpPr txBox="1"/>
          <p:nvPr/>
        </p:nvSpPr>
        <p:spPr>
          <a:xfrm>
            <a:off x="881150" y="1791223"/>
            <a:ext cx="3084021" cy="584775"/>
          </a:xfrm>
          <a:prstGeom prst="rect">
            <a:avLst/>
          </a:prstGeom>
          <a:noFill/>
        </p:spPr>
        <p:txBody>
          <a:bodyPr wrap="square" rtlCol="0">
            <a:spAutoFit/>
          </a:bodyPr>
          <a:lstStyle/>
          <a:p>
            <a:r>
              <a:rPr lang="en-US" altLang="zh-CN" sz="3200" dirty="0"/>
              <a:t>Attacker Agent</a:t>
            </a:r>
            <a:endParaRPr lang="zh-CN" altLang="en-US" sz="3200" dirty="0"/>
          </a:p>
        </p:txBody>
      </p:sp>
      <p:sp>
        <p:nvSpPr>
          <p:cNvPr id="12" name="文本框 11">
            <a:extLst>
              <a:ext uri="{FF2B5EF4-FFF2-40B4-BE49-F238E27FC236}">
                <a16:creationId xmlns:a16="http://schemas.microsoft.com/office/drawing/2014/main" id="{E1AD83A9-FB73-4F81-814D-20B305A7F76C}"/>
              </a:ext>
            </a:extLst>
          </p:cNvPr>
          <p:cNvSpPr txBox="1"/>
          <p:nvPr/>
        </p:nvSpPr>
        <p:spPr>
          <a:xfrm>
            <a:off x="1217815" y="3715789"/>
            <a:ext cx="3649287" cy="2123658"/>
          </a:xfrm>
          <a:prstGeom prst="rect">
            <a:avLst/>
          </a:prstGeom>
          <a:noFill/>
        </p:spPr>
        <p:txBody>
          <a:bodyPr wrap="square" rtlCol="0">
            <a:spAutoFit/>
          </a:bodyPr>
          <a:lstStyle/>
          <a:p>
            <a:pPr marL="171450" indent="-171450">
              <a:buFont typeface="Arial" panose="020B0604020202020204" pitchFamily="34" charset="0"/>
              <a:buChar char="•"/>
            </a:pPr>
            <a:r>
              <a:rPr lang="en-US" altLang="zh-CN" sz="1200" dirty="0"/>
              <a:t>When no enemy is detected, we find food and eat them.</a:t>
            </a:r>
          </a:p>
          <a:p>
            <a:pPr marL="171450" indent="-171450">
              <a:buFont typeface="Arial" panose="020B0604020202020204" pitchFamily="34" charset="0"/>
              <a:buChar char="•"/>
            </a:pPr>
            <a:r>
              <a:rPr lang="en-US" altLang="zh-CN" sz="1200" dirty="0"/>
              <a:t>When enemy is detected and near to attacker, we avoid enemy.</a:t>
            </a:r>
          </a:p>
          <a:p>
            <a:pPr marL="171450" indent="-171450">
              <a:buFont typeface="Arial" panose="020B0604020202020204" pitchFamily="34" charset="0"/>
              <a:buChar char="•"/>
            </a:pPr>
            <a:r>
              <a:rPr lang="en-US" altLang="zh-CN" sz="1200" dirty="0"/>
              <a:t>If there's not much time left, the attacker returns to the closest middle area with the carrying food.</a:t>
            </a:r>
          </a:p>
          <a:p>
            <a:pPr marL="171450" indent="-171450">
              <a:buFont typeface="Arial" panose="020B0604020202020204" pitchFamily="34" charset="0"/>
              <a:buChar char="•"/>
            </a:pPr>
            <a:r>
              <a:rPr lang="en-US" altLang="zh-CN" sz="1200" dirty="0"/>
              <a:t>For the capsule, we eat them when the attacker is close enough with it( &lt; 5 steps). If the enemy is scared, we find the closet food and eat them as many as we can before the end of the scared timer.</a:t>
            </a:r>
            <a:endParaRPr lang="zh-CN" altLang="en-US" sz="1200" dirty="0"/>
          </a:p>
        </p:txBody>
      </p:sp>
      <p:sp>
        <p:nvSpPr>
          <p:cNvPr id="13" name="文本框 12">
            <a:extLst>
              <a:ext uri="{FF2B5EF4-FFF2-40B4-BE49-F238E27FC236}">
                <a16:creationId xmlns:a16="http://schemas.microsoft.com/office/drawing/2014/main" id="{8F9357D8-6CAA-4983-B01D-4D78A34CE676}"/>
              </a:ext>
            </a:extLst>
          </p:cNvPr>
          <p:cNvSpPr txBox="1"/>
          <p:nvPr/>
        </p:nvSpPr>
        <p:spPr>
          <a:xfrm>
            <a:off x="1230284" y="2853327"/>
            <a:ext cx="2801389" cy="461665"/>
          </a:xfrm>
          <a:prstGeom prst="rect">
            <a:avLst/>
          </a:prstGeom>
          <a:noFill/>
        </p:spPr>
        <p:txBody>
          <a:bodyPr wrap="square" rtlCol="0">
            <a:spAutoFit/>
          </a:bodyPr>
          <a:lstStyle/>
          <a:p>
            <a:pPr marL="171450" indent="-171450">
              <a:buFont typeface="Arial" panose="020B0604020202020204" pitchFamily="34" charset="0"/>
              <a:buChar char="•"/>
            </a:pPr>
            <a:r>
              <a:rPr lang="en-US" altLang="zh-CN" sz="1200" dirty="0"/>
              <a:t>Avoid defenders</a:t>
            </a:r>
          </a:p>
          <a:p>
            <a:pPr marL="171450" indent="-171450">
              <a:buFont typeface="Arial" panose="020B0604020202020204" pitchFamily="34" charset="0"/>
              <a:buChar char="•"/>
            </a:pPr>
            <a:r>
              <a:rPr lang="en-US" altLang="zh-CN" sz="1200" dirty="0"/>
              <a:t>Avoid all enemies</a:t>
            </a:r>
          </a:p>
        </p:txBody>
      </p:sp>
      <p:pic>
        <p:nvPicPr>
          <p:cNvPr id="7" name="attack(b)">
            <a:hlinkClick r:id="" action="ppaction://media"/>
            <a:extLst>
              <a:ext uri="{FF2B5EF4-FFF2-40B4-BE49-F238E27FC236}">
                <a16:creationId xmlns:a16="http://schemas.microsoft.com/office/drawing/2014/main" id="{208A8651-06C4-4E8A-BB0E-9D697CAEFA0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83232" y="1413043"/>
            <a:ext cx="6886199" cy="4605491"/>
          </a:xfrm>
          <a:prstGeom prst="rect">
            <a:avLst/>
          </a:prstGeom>
        </p:spPr>
      </p:pic>
      <p:sp>
        <p:nvSpPr>
          <p:cNvPr id="8" name="文本框 7">
            <a:extLst>
              <a:ext uri="{FF2B5EF4-FFF2-40B4-BE49-F238E27FC236}">
                <a16:creationId xmlns:a16="http://schemas.microsoft.com/office/drawing/2014/main" id="{64112024-7EC3-4CE9-AD3A-548EE1C46F6A}"/>
              </a:ext>
            </a:extLst>
          </p:cNvPr>
          <p:cNvSpPr txBox="1"/>
          <p:nvPr/>
        </p:nvSpPr>
        <p:spPr>
          <a:xfrm>
            <a:off x="7493923" y="6018534"/>
            <a:ext cx="3956858" cy="307777"/>
          </a:xfrm>
          <a:prstGeom prst="rect">
            <a:avLst/>
          </a:prstGeom>
          <a:noFill/>
        </p:spPr>
        <p:txBody>
          <a:bodyPr wrap="square" rtlCol="0">
            <a:spAutoFit/>
          </a:bodyPr>
          <a:lstStyle/>
          <a:p>
            <a:r>
              <a:rPr lang="en-US" altLang="zh-CN" sz="1400" dirty="0"/>
              <a:t>(in this video, we are team blue)</a:t>
            </a:r>
            <a:endParaRPr lang="zh-CN" altLang="en-US" sz="1400" dirty="0"/>
          </a:p>
        </p:txBody>
      </p:sp>
    </p:spTree>
    <p:extLst>
      <p:ext uri="{BB962C8B-B14F-4D97-AF65-F5344CB8AC3E}">
        <p14:creationId xmlns:p14="http://schemas.microsoft.com/office/powerpoint/2010/main" val="320126076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47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def1">
            <a:hlinkClick r:id="" action="ppaction://media"/>
            <a:extLst>
              <a:ext uri="{FF2B5EF4-FFF2-40B4-BE49-F238E27FC236}">
                <a16:creationId xmlns:a16="http://schemas.microsoft.com/office/drawing/2014/main" id="{338E8B03-5F4C-4FCD-8222-931304508FA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83232" y="1413043"/>
            <a:ext cx="6886199" cy="4605491"/>
          </a:xfrm>
          <a:prstGeom prst="rect">
            <a:avLst/>
          </a:prstGeom>
        </p:spPr>
      </p:pic>
      <p:sp>
        <p:nvSpPr>
          <p:cNvPr id="2" name="矩形 1">
            <a:extLst>
              <a:ext uri="{FF2B5EF4-FFF2-40B4-BE49-F238E27FC236}">
                <a16:creationId xmlns:a16="http://schemas.microsoft.com/office/drawing/2014/main" id="{67A23BFF-CF7A-447D-A739-39FB9EB53F16}"/>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DCAFA851-ABEF-4CCF-82C9-0A0B40A54BC2}"/>
              </a:ext>
            </a:extLst>
          </p:cNvPr>
          <p:cNvSpPr/>
          <p:nvPr/>
        </p:nvSpPr>
        <p:spPr>
          <a:xfrm>
            <a:off x="631470" y="590445"/>
            <a:ext cx="2934690" cy="523220"/>
          </a:xfrm>
          <a:prstGeom prst="rect">
            <a:avLst/>
          </a:prstGeom>
        </p:spPr>
        <p:txBody>
          <a:bodyPr wrap="square">
            <a:spAutoFit/>
          </a:bodyPr>
          <a:lstStyle/>
          <a:p>
            <a:r>
              <a:rPr lang="en-US" altLang="zh-CN" sz="2800" b="1" dirty="0">
                <a:solidFill>
                  <a:schemeClr val="bg1"/>
                </a:solidFill>
              </a:rPr>
              <a:t>Approaches</a:t>
            </a:r>
          </a:p>
        </p:txBody>
      </p:sp>
      <p:sp>
        <p:nvSpPr>
          <p:cNvPr id="4" name="文本框 3">
            <a:extLst>
              <a:ext uri="{FF2B5EF4-FFF2-40B4-BE49-F238E27FC236}">
                <a16:creationId xmlns:a16="http://schemas.microsoft.com/office/drawing/2014/main" id="{6F9681E2-9969-400D-854C-0A652DE5AD79}"/>
              </a:ext>
            </a:extLst>
          </p:cNvPr>
          <p:cNvSpPr txBox="1"/>
          <p:nvPr/>
        </p:nvSpPr>
        <p:spPr>
          <a:xfrm>
            <a:off x="881150" y="2427316"/>
            <a:ext cx="4857403" cy="677108"/>
          </a:xfrm>
          <a:prstGeom prst="rect">
            <a:avLst/>
          </a:prstGeom>
          <a:noFill/>
        </p:spPr>
        <p:txBody>
          <a:bodyPr wrap="square" rtlCol="0">
            <a:spAutoFit/>
          </a:bodyPr>
          <a:lstStyle/>
          <a:p>
            <a:pPr marL="285750" indent="-285750">
              <a:buFont typeface="Arial" panose="020B0604020202020204" pitchFamily="34" charset="0"/>
              <a:buChar char="•"/>
            </a:pPr>
            <a:endParaRPr lang="en-AU" altLang="zh-CN" sz="2000" dirty="0"/>
          </a:p>
          <a:p>
            <a:pPr marL="285750" indent="-285750">
              <a:buFont typeface="Arial" panose="020B0604020202020204" pitchFamily="34" charset="0"/>
              <a:buChar char="•"/>
            </a:pPr>
            <a:endParaRPr lang="en-AU" altLang="zh-CN" dirty="0"/>
          </a:p>
        </p:txBody>
      </p:sp>
      <p:sp>
        <p:nvSpPr>
          <p:cNvPr id="5" name="文本框 4">
            <a:extLst>
              <a:ext uri="{FF2B5EF4-FFF2-40B4-BE49-F238E27FC236}">
                <a16:creationId xmlns:a16="http://schemas.microsoft.com/office/drawing/2014/main" id="{3C267A32-54DA-4ECB-A996-14CD106B2261}"/>
              </a:ext>
            </a:extLst>
          </p:cNvPr>
          <p:cNvSpPr txBox="1"/>
          <p:nvPr/>
        </p:nvSpPr>
        <p:spPr>
          <a:xfrm>
            <a:off x="881150" y="1473999"/>
            <a:ext cx="3084021" cy="584775"/>
          </a:xfrm>
          <a:prstGeom prst="rect">
            <a:avLst/>
          </a:prstGeom>
          <a:noFill/>
        </p:spPr>
        <p:txBody>
          <a:bodyPr wrap="square" rtlCol="0">
            <a:spAutoFit/>
          </a:bodyPr>
          <a:lstStyle/>
          <a:p>
            <a:r>
              <a:rPr lang="en-US" altLang="zh-CN" sz="3200" dirty="0"/>
              <a:t>Defender Agent</a:t>
            </a:r>
            <a:endParaRPr lang="zh-CN" altLang="en-US" sz="3200" dirty="0"/>
          </a:p>
        </p:txBody>
      </p:sp>
      <p:sp>
        <p:nvSpPr>
          <p:cNvPr id="12" name="文本框 11">
            <a:extLst>
              <a:ext uri="{FF2B5EF4-FFF2-40B4-BE49-F238E27FC236}">
                <a16:creationId xmlns:a16="http://schemas.microsoft.com/office/drawing/2014/main" id="{E1AD83A9-FB73-4F81-814D-20B305A7F76C}"/>
              </a:ext>
            </a:extLst>
          </p:cNvPr>
          <p:cNvSpPr txBox="1"/>
          <p:nvPr/>
        </p:nvSpPr>
        <p:spPr>
          <a:xfrm>
            <a:off x="777241" y="2463244"/>
            <a:ext cx="4148051" cy="3385542"/>
          </a:xfrm>
          <a:prstGeom prst="rect">
            <a:avLst/>
          </a:prstGeom>
          <a:noFill/>
        </p:spPr>
        <p:txBody>
          <a:bodyPr wrap="square" rtlCol="0">
            <a:spAutoFit/>
          </a:bodyPr>
          <a:lstStyle/>
          <a:p>
            <a:r>
              <a:rPr lang="en-US" altLang="zh-CN" b="1" dirty="0"/>
              <a:t>At the beginning of each game, go the middle and detect invaders.</a:t>
            </a:r>
          </a:p>
          <a:p>
            <a:pPr marL="171450" indent="-171450">
              <a:buFont typeface="Arial" panose="020B0604020202020204" pitchFamily="34" charset="0"/>
              <a:buChar char="•"/>
            </a:pPr>
            <a:r>
              <a:rPr lang="en-US" altLang="zh-CN" sz="1400" b="1" dirty="0"/>
              <a:t>If there's one, chase it.</a:t>
            </a:r>
          </a:p>
          <a:p>
            <a:pPr marL="171450" indent="-171450">
              <a:buFont typeface="Arial" panose="020B0604020202020204" pitchFamily="34" charset="0"/>
              <a:buChar char="•"/>
            </a:pPr>
            <a:r>
              <a:rPr lang="en-US" altLang="zh-CN" sz="1400" b="1" dirty="0"/>
              <a:t>If none, stay, and detect the lost food.</a:t>
            </a:r>
          </a:p>
          <a:p>
            <a:pPr marL="171450" indent="-171450">
              <a:buFont typeface="Arial" panose="020B0604020202020204" pitchFamily="34" charset="0"/>
              <a:buChar char="•"/>
            </a:pPr>
            <a:r>
              <a:rPr lang="en-US" altLang="zh-CN" sz="1400" b="1" dirty="0"/>
              <a:t>If there is any foods near the middle, the defender will eat them.</a:t>
            </a:r>
          </a:p>
          <a:p>
            <a:pPr marL="171450" indent="-171450">
              <a:buFont typeface="Arial" panose="020B0604020202020204" pitchFamily="34" charset="0"/>
              <a:buChar char="•"/>
            </a:pPr>
            <a:endParaRPr lang="en-US" altLang="zh-CN" sz="1200" dirty="0"/>
          </a:p>
          <a:p>
            <a:pPr marL="171450" indent="-171450">
              <a:buFont typeface="Arial" panose="020B0604020202020204" pitchFamily="34" charset="0"/>
              <a:buChar char="•"/>
            </a:pPr>
            <a:endParaRPr lang="en-US" altLang="zh-CN" b="1" dirty="0"/>
          </a:p>
          <a:p>
            <a:r>
              <a:rPr lang="en-US" altLang="zh-CN" dirty="0"/>
              <a:t>If there's lost food, detect the enemy while on its way to the lost food.</a:t>
            </a:r>
          </a:p>
          <a:p>
            <a:pPr marL="171450" indent="-171450">
              <a:buFont typeface="Arial" panose="020B0604020202020204" pitchFamily="34" charset="0"/>
              <a:buChar char="•"/>
            </a:pPr>
            <a:r>
              <a:rPr lang="en-US" altLang="zh-CN" sz="1400" dirty="0"/>
              <a:t>update the defending food list and chase enemy if detected.</a:t>
            </a:r>
          </a:p>
          <a:p>
            <a:pPr marL="171450" indent="-171450">
              <a:buFont typeface="Arial" panose="020B0604020202020204" pitchFamily="34" charset="0"/>
              <a:buChar char="•"/>
            </a:pPr>
            <a:r>
              <a:rPr lang="en-US" altLang="zh-CN" sz="1400" dirty="0"/>
              <a:t>if invader is arrested, go back to the initial position(middle).</a:t>
            </a:r>
            <a:endParaRPr lang="zh-CN" altLang="en-US" sz="1400" dirty="0"/>
          </a:p>
        </p:txBody>
      </p:sp>
      <p:sp>
        <p:nvSpPr>
          <p:cNvPr id="20" name="文本框 19">
            <a:extLst>
              <a:ext uri="{FF2B5EF4-FFF2-40B4-BE49-F238E27FC236}">
                <a16:creationId xmlns:a16="http://schemas.microsoft.com/office/drawing/2014/main" id="{18495BF4-0EC5-40E6-BA3D-E563001748BD}"/>
              </a:ext>
            </a:extLst>
          </p:cNvPr>
          <p:cNvSpPr txBox="1"/>
          <p:nvPr/>
        </p:nvSpPr>
        <p:spPr>
          <a:xfrm>
            <a:off x="7493923" y="6018534"/>
            <a:ext cx="3956858" cy="307777"/>
          </a:xfrm>
          <a:prstGeom prst="rect">
            <a:avLst/>
          </a:prstGeom>
          <a:noFill/>
        </p:spPr>
        <p:txBody>
          <a:bodyPr wrap="square" rtlCol="0">
            <a:spAutoFit/>
          </a:bodyPr>
          <a:lstStyle/>
          <a:p>
            <a:r>
              <a:rPr lang="en-US" altLang="zh-CN" sz="1400" dirty="0"/>
              <a:t>(in this video, we are team red)</a:t>
            </a:r>
            <a:endParaRPr lang="zh-CN" altLang="en-US" sz="1400" dirty="0"/>
          </a:p>
        </p:txBody>
      </p:sp>
      <p:cxnSp>
        <p:nvCxnSpPr>
          <p:cNvPr id="7" name="直接连接符 6">
            <a:extLst>
              <a:ext uri="{FF2B5EF4-FFF2-40B4-BE49-F238E27FC236}">
                <a16:creationId xmlns:a16="http://schemas.microsoft.com/office/drawing/2014/main" id="{D5BB0B26-614B-4F96-8C38-59ACB84D11C0}"/>
              </a:ext>
            </a:extLst>
          </p:cNvPr>
          <p:cNvCxnSpPr/>
          <p:nvPr/>
        </p:nvCxnSpPr>
        <p:spPr>
          <a:xfrm>
            <a:off x="1309254" y="2213949"/>
            <a:ext cx="1113906" cy="0"/>
          </a:xfrm>
          <a:prstGeom prst="line">
            <a:avLst/>
          </a:prstGeom>
        </p:spPr>
        <p:style>
          <a:lnRef idx="1">
            <a:schemeClr val="dk1"/>
          </a:lnRef>
          <a:fillRef idx="0">
            <a:schemeClr val="dk1"/>
          </a:fillRef>
          <a:effectRef idx="0">
            <a:schemeClr val="dk1"/>
          </a:effectRef>
          <a:fontRef idx="minor">
            <a:schemeClr val="tx1"/>
          </a:fontRef>
        </p:style>
      </p:cxnSp>
      <p:sp>
        <p:nvSpPr>
          <p:cNvPr id="8" name="文本框 7">
            <a:extLst>
              <a:ext uri="{FF2B5EF4-FFF2-40B4-BE49-F238E27FC236}">
                <a16:creationId xmlns:a16="http://schemas.microsoft.com/office/drawing/2014/main" id="{29F42A28-1CC1-4FAA-8794-3C1B06152D29}"/>
              </a:ext>
            </a:extLst>
          </p:cNvPr>
          <p:cNvSpPr txBox="1"/>
          <p:nvPr/>
        </p:nvSpPr>
        <p:spPr>
          <a:xfrm>
            <a:off x="2423160" y="1983117"/>
            <a:ext cx="2194560" cy="461665"/>
          </a:xfrm>
          <a:prstGeom prst="rect">
            <a:avLst/>
          </a:prstGeom>
          <a:noFill/>
        </p:spPr>
        <p:txBody>
          <a:bodyPr wrap="square" rtlCol="0">
            <a:spAutoFit/>
          </a:bodyPr>
          <a:lstStyle/>
          <a:p>
            <a:r>
              <a:rPr lang="en-US" altLang="zh-CN" sz="2400" dirty="0"/>
              <a:t>Q-Learning</a:t>
            </a:r>
            <a:endParaRPr lang="zh-CN" altLang="en-US" sz="2400" dirty="0"/>
          </a:p>
        </p:txBody>
      </p:sp>
    </p:spTree>
    <p:extLst>
      <p:ext uri="{BB962C8B-B14F-4D97-AF65-F5344CB8AC3E}">
        <p14:creationId xmlns:p14="http://schemas.microsoft.com/office/powerpoint/2010/main" val="242880140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00"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
                </p:tgtEl>
              </p:cMediaNode>
            </p:video>
            <p:seq concurrent="1" nextAc="seek">
              <p:cTn id="8" restart="whenNotActive" fill="hold" evtFilter="cancelBubble" nodeType="interactiveSeq">
                <p:stCondLst>
                  <p:cond evt="onClick" delay="0">
                    <p:tgtEl>
                      <p:spTgt spid="1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
                                        </p:tgtEl>
                                      </p:cBhvr>
                                    </p:cmd>
                                  </p:childTnLst>
                                </p:cTn>
                              </p:par>
                            </p:childTnLst>
                          </p:cTn>
                        </p:par>
                      </p:childTnLst>
                    </p:cTn>
                  </p:par>
                </p:childTnLst>
              </p:cTn>
              <p:nextCondLst>
                <p:cond evt="onClick" delay="0">
                  <p:tgtEl>
                    <p:spTgt spid="19"/>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hase">
            <a:hlinkClick r:id="" action="ppaction://media"/>
            <a:extLst>
              <a:ext uri="{FF2B5EF4-FFF2-40B4-BE49-F238E27FC236}">
                <a16:creationId xmlns:a16="http://schemas.microsoft.com/office/drawing/2014/main" id="{E3DBFB90-5C59-4973-B5FD-1E1EC4A1B77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83232" y="1413043"/>
            <a:ext cx="6886199" cy="4605490"/>
          </a:xfrm>
          <a:prstGeom prst="rect">
            <a:avLst/>
          </a:prstGeom>
        </p:spPr>
      </p:pic>
      <p:sp>
        <p:nvSpPr>
          <p:cNvPr id="2" name="矩形 1">
            <a:extLst>
              <a:ext uri="{FF2B5EF4-FFF2-40B4-BE49-F238E27FC236}">
                <a16:creationId xmlns:a16="http://schemas.microsoft.com/office/drawing/2014/main" id="{67A23BFF-CF7A-447D-A739-39FB9EB53F16}"/>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DCAFA851-ABEF-4CCF-82C9-0A0B40A54BC2}"/>
              </a:ext>
            </a:extLst>
          </p:cNvPr>
          <p:cNvSpPr/>
          <p:nvPr/>
        </p:nvSpPr>
        <p:spPr>
          <a:xfrm>
            <a:off x="631470" y="590445"/>
            <a:ext cx="2934690" cy="523220"/>
          </a:xfrm>
          <a:prstGeom prst="rect">
            <a:avLst/>
          </a:prstGeom>
        </p:spPr>
        <p:txBody>
          <a:bodyPr wrap="square">
            <a:spAutoFit/>
          </a:bodyPr>
          <a:lstStyle/>
          <a:p>
            <a:r>
              <a:rPr lang="en-US" altLang="zh-CN" sz="2800" b="1" dirty="0">
                <a:solidFill>
                  <a:schemeClr val="bg1"/>
                </a:solidFill>
              </a:rPr>
              <a:t>Approaches</a:t>
            </a:r>
          </a:p>
        </p:txBody>
      </p:sp>
      <p:sp>
        <p:nvSpPr>
          <p:cNvPr id="4" name="文本框 3">
            <a:extLst>
              <a:ext uri="{FF2B5EF4-FFF2-40B4-BE49-F238E27FC236}">
                <a16:creationId xmlns:a16="http://schemas.microsoft.com/office/drawing/2014/main" id="{6F9681E2-9969-400D-854C-0A652DE5AD79}"/>
              </a:ext>
            </a:extLst>
          </p:cNvPr>
          <p:cNvSpPr txBox="1"/>
          <p:nvPr/>
        </p:nvSpPr>
        <p:spPr>
          <a:xfrm>
            <a:off x="881150" y="2427316"/>
            <a:ext cx="4857403" cy="677108"/>
          </a:xfrm>
          <a:prstGeom prst="rect">
            <a:avLst/>
          </a:prstGeom>
          <a:noFill/>
        </p:spPr>
        <p:txBody>
          <a:bodyPr wrap="square" rtlCol="0">
            <a:spAutoFit/>
          </a:bodyPr>
          <a:lstStyle/>
          <a:p>
            <a:pPr marL="285750" indent="-285750">
              <a:buFont typeface="Arial" panose="020B0604020202020204" pitchFamily="34" charset="0"/>
              <a:buChar char="•"/>
            </a:pPr>
            <a:endParaRPr lang="en-AU" altLang="zh-CN" sz="2000" dirty="0"/>
          </a:p>
          <a:p>
            <a:pPr marL="285750" indent="-285750">
              <a:buFont typeface="Arial" panose="020B0604020202020204" pitchFamily="34" charset="0"/>
              <a:buChar char="•"/>
            </a:pPr>
            <a:endParaRPr lang="en-AU" altLang="zh-CN" dirty="0"/>
          </a:p>
        </p:txBody>
      </p:sp>
      <p:sp>
        <p:nvSpPr>
          <p:cNvPr id="12" name="文本框 11">
            <a:extLst>
              <a:ext uri="{FF2B5EF4-FFF2-40B4-BE49-F238E27FC236}">
                <a16:creationId xmlns:a16="http://schemas.microsoft.com/office/drawing/2014/main" id="{E1AD83A9-FB73-4F81-814D-20B305A7F76C}"/>
              </a:ext>
            </a:extLst>
          </p:cNvPr>
          <p:cNvSpPr txBox="1"/>
          <p:nvPr/>
        </p:nvSpPr>
        <p:spPr>
          <a:xfrm>
            <a:off x="777241" y="2463244"/>
            <a:ext cx="4148051" cy="3508653"/>
          </a:xfrm>
          <a:prstGeom prst="rect">
            <a:avLst/>
          </a:prstGeom>
          <a:noFill/>
        </p:spPr>
        <p:txBody>
          <a:bodyPr wrap="square" rtlCol="0">
            <a:spAutoFit/>
          </a:bodyPr>
          <a:lstStyle/>
          <a:p>
            <a:r>
              <a:rPr lang="en-US" altLang="zh-CN" dirty="0"/>
              <a:t>At the beginning of each game, go the middle and detect invaders.</a:t>
            </a:r>
          </a:p>
          <a:p>
            <a:pPr marL="171450" indent="-171450">
              <a:buFont typeface="Arial" panose="020B0604020202020204" pitchFamily="34" charset="0"/>
              <a:buChar char="•"/>
            </a:pPr>
            <a:r>
              <a:rPr lang="en-US" altLang="zh-CN" sz="1400" dirty="0"/>
              <a:t>If there's one, chase it.</a:t>
            </a:r>
          </a:p>
          <a:p>
            <a:pPr marL="171450" indent="-171450">
              <a:buFont typeface="Arial" panose="020B0604020202020204" pitchFamily="34" charset="0"/>
              <a:buChar char="•"/>
            </a:pPr>
            <a:r>
              <a:rPr lang="en-US" altLang="zh-CN" sz="1400" dirty="0"/>
              <a:t>If none, stay, and detect the lost food.</a:t>
            </a:r>
          </a:p>
          <a:p>
            <a:pPr marL="171450" indent="-171450">
              <a:buFont typeface="Arial" panose="020B0604020202020204" pitchFamily="34" charset="0"/>
              <a:buChar char="•"/>
            </a:pPr>
            <a:r>
              <a:rPr lang="en-US" altLang="zh-CN" sz="1400" dirty="0"/>
              <a:t>If there is any foods near the middle, the defender will eat them.</a:t>
            </a:r>
          </a:p>
          <a:p>
            <a:pPr marL="171450" indent="-171450">
              <a:buFont typeface="Arial" panose="020B0604020202020204" pitchFamily="34" charset="0"/>
              <a:buChar char="•"/>
            </a:pPr>
            <a:endParaRPr lang="en-US" altLang="zh-CN" sz="1400" dirty="0"/>
          </a:p>
          <a:p>
            <a:pPr marL="171450" indent="-171450">
              <a:buFont typeface="Arial" panose="020B0604020202020204" pitchFamily="34" charset="0"/>
              <a:buChar char="•"/>
            </a:pPr>
            <a:endParaRPr lang="en-US" altLang="zh-CN" sz="1200" dirty="0"/>
          </a:p>
          <a:p>
            <a:pPr marL="171450" indent="-171450">
              <a:buFont typeface="Arial" panose="020B0604020202020204" pitchFamily="34" charset="0"/>
              <a:buChar char="•"/>
            </a:pPr>
            <a:endParaRPr lang="en-US" altLang="zh-CN" sz="1200" b="1" dirty="0"/>
          </a:p>
          <a:p>
            <a:r>
              <a:rPr lang="en-US" altLang="zh-CN" b="1" dirty="0"/>
              <a:t>If there's lost food, detect the enemy while on its way to the lost food.</a:t>
            </a:r>
          </a:p>
          <a:p>
            <a:pPr marL="171450" indent="-171450">
              <a:buFont typeface="Arial" panose="020B0604020202020204" pitchFamily="34" charset="0"/>
              <a:buChar char="•"/>
            </a:pPr>
            <a:r>
              <a:rPr lang="en-US" altLang="zh-CN" sz="1400" b="1" dirty="0"/>
              <a:t>update the defending food list and chase enemy if detected.</a:t>
            </a:r>
          </a:p>
          <a:p>
            <a:pPr marL="171450" indent="-171450">
              <a:buFont typeface="Arial" panose="020B0604020202020204" pitchFamily="34" charset="0"/>
              <a:buChar char="•"/>
            </a:pPr>
            <a:r>
              <a:rPr lang="en-US" altLang="zh-CN" sz="1400" b="1" dirty="0"/>
              <a:t>if invader is arrested, go back to the initial position(middle).</a:t>
            </a:r>
            <a:endParaRPr lang="zh-CN" altLang="en-US" sz="1400" b="1" dirty="0"/>
          </a:p>
        </p:txBody>
      </p:sp>
      <p:sp>
        <p:nvSpPr>
          <p:cNvPr id="11" name="文本框 10">
            <a:extLst>
              <a:ext uri="{FF2B5EF4-FFF2-40B4-BE49-F238E27FC236}">
                <a16:creationId xmlns:a16="http://schemas.microsoft.com/office/drawing/2014/main" id="{39D4C4F3-3739-4EE0-A10E-6F6C3EE8DBCF}"/>
              </a:ext>
            </a:extLst>
          </p:cNvPr>
          <p:cNvSpPr txBox="1"/>
          <p:nvPr/>
        </p:nvSpPr>
        <p:spPr>
          <a:xfrm>
            <a:off x="7493923" y="6018534"/>
            <a:ext cx="3956858" cy="307777"/>
          </a:xfrm>
          <a:prstGeom prst="rect">
            <a:avLst/>
          </a:prstGeom>
          <a:noFill/>
        </p:spPr>
        <p:txBody>
          <a:bodyPr wrap="square" rtlCol="0">
            <a:spAutoFit/>
          </a:bodyPr>
          <a:lstStyle/>
          <a:p>
            <a:r>
              <a:rPr lang="en-US" altLang="zh-CN" sz="1400" dirty="0"/>
              <a:t>(in this video, we are team red)</a:t>
            </a:r>
            <a:endParaRPr lang="zh-CN" altLang="en-US" sz="1400" dirty="0"/>
          </a:p>
        </p:txBody>
      </p:sp>
      <p:sp>
        <p:nvSpPr>
          <p:cNvPr id="9" name="文本框 8">
            <a:extLst>
              <a:ext uri="{FF2B5EF4-FFF2-40B4-BE49-F238E27FC236}">
                <a16:creationId xmlns:a16="http://schemas.microsoft.com/office/drawing/2014/main" id="{6B4F32A8-73EB-469D-8884-EBA38D624288}"/>
              </a:ext>
            </a:extLst>
          </p:cNvPr>
          <p:cNvSpPr txBox="1"/>
          <p:nvPr/>
        </p:nvSpPr>
        <p:spPr>
          <a:xfrm>
            <a:off x="881150" y="1473999"/>
            <a:ext cx="3084021" cy="584775"/>
          </a:xfrm>
          <a:prstGeom prst="rect">
            <a:avLst/>
          </a:prstGeom>
          <a:noFill/>
        </p:spPr>
        <p:txBody>
          <a:bodyPr wrap="square" rtlCol="0">
            <a:spAutoFit/>
          </a:bodyPr>
          <a:lstStyle/>
          <a:p>
            <a:r>
              <a:rPr lang="en-US" altLang="zh-CN" sz="3200" dirty="0"/>
              <a:t>Defender Agent</a:t>
            </a:r>
            <a:endParaRPr lang="zh-CN" altLang="en-US" sz="3200" dirty="0"/>
          </a:p>
        </p:txBody>
      </p:sp>
      <p:cxnSp>
        <p:nvCxnSpPr>
          <p:cNvPr id="10" name="直接连接符 9">
            <a:extLst>
              <a:ext uri="{FF2B5EF4-FFF2-40B4-BE49-F238E27FC236}">
                <a16:creationId xmlns:a16="http://schemas.microsoft.com/office/drawing/2014/main" id="{C2C443CE-5317-4F27-B86C-58B517EF2A38}"/>
              </a:ext>
            </a:extLst>
          </p:cNvPr>
          <p:cNvCxnSpPr/>
          <p:nvPr/>
        </p:nvCxnSpPr>
        <p:spPr>
          <a:xfrm>
            <a:off x="1309254" y="2213949"/>
            <a:ext cx="1113906" cy="0"/>
          </a:xfrm>
          <a:prstGeom prst="line">
            <a:avLst/>
          </a:prstGeom>
        </p:spPr>
        <p:style>
          <a:lnRef idx="1">
            <a:schemeClr val="dk1"/>
          </a:lnRef>
          <a:fillRef idx="0">
            <a:schemeClr val="dk1"/>
          </a:fillRef>
          <a:effectRef idx="0">
            <a:schemeClr val="dk1"/>
          </a:effectRef>
          <a:fontRef idx="minor">
            <a:schemeClr val="tx1"/>
          </a:fontRef>
        </p:style>
      </p:cxnSp>
      <p:sp>
        <p:nvSpPr>
          <p:cNvPr id="13" name="文本框 12">
            <a:extLst>
              <a:ext uri="{FF2B5EF4-FFF2-40B4-BE49-F238E27FC236}">
                <a16:creationId xmlns:a16="http://schemas.microsoft.com/office/drawing/2014/main" id="{C249FBFF-215D-4AEF-9384-9185B3D0C328}"/>
              </a:ext>
            </a:extLst>
          </p:cNvPr>
          <p:cNvSpPr txBox="1"/>
          <p:nvPr/>
        </p:nvSpPr>
        <p:spPr>
          <a:xfrm>
            <a:off x="2423160" y="1983117"/>
            <a:ext cx="2194560" cy="461665"/>
          </a:xfrm>
          <a:prstGeom prst="rect">
            <a:avLst/>
          </a:prstGeom>
          <a:noFill/>
        </p:spPr>
        <p:txBody>
          <a:bodyPr wrap="square" rtlCol="0">
            <a:spAutoFit/>
          </a:bodyPr>
          <a:lstStyle/>
          <a:p>
            <a:r>
              <a:rPr lang="en-US" altLang="zh-CN" sz="2400" dirty="0"/>
              <a:t>Q-Learning</a:t>
            </a:r>
            <a:endParaRPr lang="zh-CN" altLang="en-US" sz="2400" dirty="0"/>
          </a:p>
        </p:txBody>
      </p:sp>
    </p:spTree>
    <p:extLst>
      <p:ext uri="{BB962C8B-B14F-4D97-AF65-F5344CB8AC3E}">
        <p14:creationId xmlns:p14="http://schemas.microsoft.com/office/powerpoint/2010/main" val="281086994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DB3C881-5CF9-4121-BDDA-B318A9968725}"/>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5533E53D-B7CA-4DB8-B77B-160B23B09BD4}"/>
              </a:ext>
            </a:extLst>
          </p:cNvPr>
          <p:cNvSpPr/>
          <p:nvPr/>
        </p:nvSpPr>
        <p:spPr>
          <a:xfrm>
            <a:off x="107766" y="590445"/>
            <a:ext cx="4971309" cy="523220"/>
          </a:xfrm>
          <a:prstGeom prst="rect">
            <a:avLst/>
          </a:prstGeom>
        </p:spPr>
        <p:txBody>
          <a:bodyPr wrap="square">
            <a:spAutoFit/>
          </a:bodyPr>
          <a:lstStyle/>
          <a:p>
            <a:r>
              <a:rPr lang="en-AU" altLang="zh-CN" sz="2800" b="1" dirty="0">
                <a:solidFill>
                  <a:schemeClr val="bg1"/>
                </a:solidFill>
              </a:rPr>
              <a:t>Challenges Experienced</a:t>
            </a:r>
            <a:endParaRPr lang="en-US" altLang="zh-CN" sz="2800" b="1" dirty="0">
              <a:solidFill>
                <a:schemeClr val="bg1"/>
              </a:solidFill>
            </a:endParaRPr>
          </a:p>
        </p:txBody>
      </p:sp>
      <p:sp>
        <p:nvSpPr>
          <p:cNvPr id="4" name="矩形 3">
            <a:extLst>
              <a:ext uri="{FF2B5EF4-FFF2-40B4-BE49-F238E27FC236}">
                <a16:creationId xmlns:a16="http://schemas.microsoft.com/office/drawing/2014/main" id="{014820AD-7852-48D5-85FB-480DDB56068F}"/>
              </a:ext>
            </a:extLst>
          </p:cNvPr>
          <p:cNvSpPr/>
          <p:nvPr/>
        </p:nvSpPr>
        <p:spPr>
          <a:xfrm>
            <a:off x="1506116" y="3176047"/>
            <a:ext cx="3451586" cy="369332"/>
          </a:xfrm>
          <a:prstGeom prst="rect">
            <a:avLst/>
          </a:prstGeom>
        </p:spPr>
        <p:txBody>
          <a:bodyPr wrap="none">
            <a:spAutoFit/>
          </a:bodyPr>
          <a:lstStyle/>
          <a:p>
            <a:r>
              <a:rPr lang="en-US" altLang="zh-CN" dirty="0"/>
              <a:t>The definition of the closest food</a:t>
            </a:r>
            <a:endParaRPr lang="zh-CN" altLang="en-US" dirty="0"/>
          </a:p>
        </p:txBody>
      </p:sp>
      <p:sp>
        <p:nvSpPr>
          <p:cNvPr id="5" name="矩形 4">
            <a:extLst>
              <a:ext uri="{FF2B5EF4-FFF2-40B4-BE49-F238E27FC236}">
                <a16:creationId xmlns:a16="http://schemas.microsoft.com/office/drawing/2014/main" id="{A3396D48-E0C3-4137-B424-99E2BBC87764}"/>
              </a:ext>
            </a:extLst>
          </p:cNvPr>
          <p:cNvSpPr/>
          <p:nvPr/>
        </p:nvSpPr>
        <p:spPr>
          <a:xfrm>
            <a:off x="107766" y="4983205"/>
            <a:ext cx="2671157" cy="369332"/>
          </a:xfrm>
          <a:prstGeom prst="rect">
            <a:avLst/>
          </a:prstGeom>
        </p:spPr>
        <p:txBody>
          <a:bodyPr wrap="square">
            <a:spAutoFit/>
          </a:bodyPr>
          <a:lstStyle/>
          <a:p>
            <a:r>
              <a:rPr lang="en-US" altLang="zh-CN" dirty="0"/>
              <a:t>the true food distance</a:t>
            </a:r>
          </a:p>
        </p:txBody>
      </p:sp>
      <p:cxnSp>
        <p:nvCxnSpPr>
          <p:cNvPr id="7" name="直接箭头连接符 6">
            <a:extLst>
              <a:ext uri="{FF2B5EF4-FFF2-40B4-BE49-F238E27FC236}">
                <a16:creationId xmlns:a16="http://schemas.microsoft.com/office/drawing/2014/main" id="{EB67D6EA-9EA4-4EBE-9FFA-49CB162B74AE}"/>
              </a:ext>
            </a:extLst>
          </p:cNvPr>
          <p:cNvCxnSpPr>
            <a:cxnSpLocks/>
          </p:cNvCxnSpPr>
          <p:nvPr/>
        </p:nvCxnSpPr>
        <p:spPr>
          <a:xfrm flipH="1">
            <a:off x="1506117" y="3604736"/>
            <a:ext cx="1746632" cy="12510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矩形 8">
            <a:extLst>
              <a:ext uri="{FF2B5EF4-FFF2-40B4-BE49-F238E27FC236}">
                <a16:creationId xmlns:a16="http://schemas.microsoft.com/office/drawing/2014/main" id="{367A04D2-F4C0-4166-8EB4-2793F73551C0}"/>
              </a:ext>
            </a:extLst>
          </p:cNvPr>
          <p:cNvSpPr/>
          <p:nvPr/>
        </p:nvSpPr>
        <p:spPr>
          <a:xfrm>
            <a:off x="3976394" y="4983205"/>
            <a:ext cx="2751075" cy="646331"/>
          </a:xfrm>
          <a:prstGeom prst="rect">
            <a:avLst/>
          </a:prstGeom>
        </p:spPr>
        <p:txBody>
          <a:bodyPr wrap="square">
            <a:spAutoFit/>
          </a:bodyPr>
          <a:lstStyle/>
          <a:p>
            <a:r>
              <a:rPr lang="en-US" altLang="zh-CN" dirty="0"/>
              <a:t>a weight divided by the distance of an enemy</a:t>
            </a:r>
            <a:endParaRPr lang="zh-CN" altLang="en-US" dirty="0"/>
          </a:p>
        </p:txBody>
      </p:sp>
      <p:cxnSp>
        <p:nvCxnSpPr>
          <p:cNvPr id="13" name="直接箭头连接符 12">
            <a:extLst>
              <a:ext uri="{FF2B5EF4-FFF2-40B4-BE49-F238E27FC236}">
                <a16:creationId xmlns:a16="http://schemas.microsoft.com/office/drawing/2014/main" id="{877B3712-7AC1-4FA2-907C-FBE683CA5B78}"/>
              </a:ext>
            </a:extLst>
          </p:cNvPr>
          <p:cNvCxnSpPr/>
          <p:nvPr/>
        </p:nvCxnSpPr>
        <p:spPr>
          <a:xfrm>
            <a:off x="3252749" y="3604736"/>
            <a:ext cx="1995054" cy="12510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 name="文本框 5">
            <a:extLst>
              <a:ext uri="{FF2B5EF4-FFF2-40B4-BE49-F238E27FC236}">
                <a16:creationId xmlns:a16="http://schemas.microsoft.com/office/drawing/2014/main" id="{4369A956-A7B3-47BD-AF3B-9D38CC678ADF}"/>
              </a:ext>
            </a:extLst>
          </p:cNvPr>
          <p:cNvSpPr txBox="1"/>
          <p:nvPr/>
        </p:nvSpPr>
        <p:spPr>
          <a:xfrm>
            <a:off x="2379433" y="1797782"/>
            <a:ext cx="3790604" cy="369332"/>
          </a:xfrm>
          <a:prstGeom prst="rect">
            <a:avLst/>
          </a:prstGeom>
          <a:noFill/>
        </p:spPr>
        <p:txBody>
          <a:bodyPr wrap="square" rtlCol="0">
            <a:spAutoFit/>
          </a:bodyPr>
          <a:lstStyle/>
          <a:p>
            <a:r>
              <a:rPr lang="en-US" altLang="zh-CN" dirty="0"/>
              <a:t>Attacker Agent</a:t>
            </a:r>
            <a:endParaRPr lang="zh-CN" altLang="en-US" dirty="0"/>
          </a:p>
        </p:txBody>
      </p:sp>
      <p:cxnSp>
        <p:nvCxnSpPr>
          <p:cNvPr id="10" name="直接箭头连接符 9">
            <a:extLst>
              <a:ext uri="{FF2B5EF4-FFF2-40B4-BE49-F238E27FC236}">
                <a16:creationId xmlns:a16="http://schemas.microsoft.com/office/drawing/2014/main" id="{CDC4469A-DEE8-43A2-88D9-F318F2ABF2A2}"/>
              </a:ext>
            </a:extLst>
          </p:cNvPr>
          <p:cNvCxnSpPr/>
          <p:nvPr/>
        </p:nvCxnSpPr>
        <p:spPr>
          <a:xfrm>
            <a:off x="3252749" y="2142177"/>
            <a:ext cx="0" cy="109978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箭头: 右 10">
            <a:extLst>
              <a:ext uri="{FF2B5EF4-FFF2-40B4-BE49-F238E27FC236}">
                <a16:creationId xmlns:a16="http://schemas.microsoft.com/office/drawing/2014/main" id="{FAAD5B46-5803-45AF-B4C6-0A4AFA1A6A24}"/>
              </a:ext>
            </a:extLst>
          </p:cNvPr>
          <p:cNvSpPr/>
          <p:nvPr/>
        </p:nvSpPr>
        <p:spPr>
          <a:xfrm>
            <a:off x="5747682" y="3095874"/>
            <a:ext cx="1205338" cy="48629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D013881E-AC66-4626-80AA-6C0F25B6BF3C}"/>
              </a:ext>
            </a:extLst>
          </p:cNvPr>
          <p:cNvSpPr txBox="1"/>
          <p:nvPr/>
        </p:nvSpPr>
        <p:spPr>
          <a:xfrm>
            <a:off x="7642466" y="2046359"/>
            <a:ext cx="3541222" cy="2585323"/>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the balance between missing food not get caught</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going into circles while being chased</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getting stuck because the close food keep swinging between 2 food</a:t>
            </a:r>
            <a:endParaRPr lang="zh-CN" altLang="en-US" dirty="0"/>
          </a:p>
        </p:txBody>
      </p:sp>
    </p:spTree>
    <p:extLst>
      <p:ext uri="{BB962C8B-B14F-4D97-AF65-F5344CB8AC3E}">
        <p14:creationId xmlns:p14="http://schemas.microsoft.com/office/powerpoint/2010/main" val="302149373"/>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DB3C881-5CF9-4121-BDDA-B318A9968725}"/>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5533E53D-B7CA-4DB8-B77B-160B23B09BD4}"/>
              </a:ext>
            </a:extLst>
          </p:cNvPr>
          <p:cNvSpPr/>
          <p:nvPr/>
        </p:nvSpPr>
        <p:spPr>
          <a:xfrm>
            <a:off x="107766" y="590445"/>
            <a:ext cx="4971309" cy="523220"/>
          </a:xfrm>
          <a:prstGeom prst="rect">
            <a:avLst/>
          </a:prstGeom>
        </p:spPr>
        <p:txBody>
          <a:bodyPr wrap="square">
            <a:spAutoFit/>
          </a:bodyPr>
          <a:lstStyle/>
          <a:p>
            <a:r>
              <a:rPr lang="en-AU" altLang="zh-CN" sz="2800" b="1" dirty="0">
                <a:solidFill>
                  <a:schemeClr val="bg1"/>
                </a:solidFill>
              </a:rPr>
              <a:t>Challenges Experienced</a:t>
            </a:r>
            <a:endParaRPr lang="en-US" altLang="zh-CN" sz="2800" b="1" dirty="0">
              <a:solidFill>
                <a:schemeClr val="bg1"/>
              </a:solidFill>
            </a:endParaRPr>
          </a:p>
        </p:txBody>
      </p:sp>
      <p:sp>
        <p:nvSpPr>
          <p:cNvPr id="4" name="矩形 3">
            <a:extLst>
              <a:ext uri="{FF2B5EF4-FFF2-40B4-BE49-F238E27FC236}">
                <a16:creationId xmlns:a16="http://schemas.microsoft.com/office/drawing/2014/main" id="{014820AD-7852-48D5-85FB-480DDB56068F}"/>
              </a:ext>
            </a:extLst>
          </p:cNvPr>
          <p:cNvSpPr/>
          <p:nvPr/>
        </p:nvSpPr>
        <p:spPr>
          <a:xfrm>
            <a:off x="1506116" y="3176047"/>
            <a:ext cx="3451586" cy="369332"/>
          </a:xfrm>
          <a:prstGeom prst="rect">
            <a:avLst/>
          </a:prstGeom>
        </p:spPr>
        <p:txBody>
          <a:bodyPr wrap="none">
            <a:spAutoFit/>
          </a:bodyPr>
          <a:lstStyle/>
          <a:p>
            <a:r>
              <a:rPr lang="en-US" altLang="zh-CN" dirty="0"/>
              <a:t>The definition of the closest food</a:t>
            </a:r>
            <a:endParaRPr lang="zh-CN" altLang="en-US" dirty="0"/>
          </a:p>
        </p:txBody>
      </p:sp>
      <p:sp>
        <p:nvSpPr>
          <p:cNvPr id="5" name="矩形 4">
            <a:extLst>
              <a:ext uri="{FF2B5EF4-FFF2-40B4-BE49-F238E27FC236}">
                <a16:creationId xmlns:a16="http://schemas.microsoft.com/office/drawing/2014/main" id="{A3396D48-E0C3-4137-B424-99E2BBC87764}"/>
              </a:ext>
            </a:extLst>
          </p:cNvPr>
          <p:cNvSpPr/>
          <p:nvPr/>
        </p:nvSpPr>
        <p:spPr>
          <a:xfrm>
            <a:off x="107766" y="4983205"/>
            <a:ext cx="2671157" cy="369332"/>
          </a:xfrm>
          <a:prstGeom prst="rect">
            <a:avLst/>
          </a:prstGeom>
        </p:spPr>
        <p:txBody>
          <a:bodyPr wrap="square">
            <a:spAutoFit/>
          </a:bodyPr>
          <a:lstStyle/>
          <a:p>
            <a:r>
              <a:rPr lang="en-US" altLang="zh-CN" dirty="0"/>
              <a:t>the true food distance</a:t>
            </a:r>
          </a:p>
        </p:txBody>
      </p:sp>
      <p:cxnSp>
        <p:nvCxnSpPr>
          <p:cNvPr id="7" name="直接箭头连接符 6">
            <a:extLst>
              <a:ext uri="{FF2B5EF4-FFF2-40B4-BE49-F238E27FC236}">
                <a16:creationId xmlns:a16="http://schemas.microsoft.com/office/drawing/2014/main" id="{EB67D6EA-9EA4-4EBE-9FFA-49CB162B74AE}"/>
              </a:ext>
            </a:extLst>
          </p:cNvPr>
          <p:cNvCxnSpPr>
            <a:cxnSpLocks/>
          </p:cNvCxnSpPr>
          <p:nvPr/>
        </p:nvCxnSpPr>
        <p:spPr>
          <a:xfrm flipH="1">
            <a:off x="1506117" y="3604736"/>
            <a:ext cx="1746632" cy="12510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矩形 8">
            <a:extLst>
              <a:ext uri="{FF2B5EF4-FFF2-40B4-BE49-F238E27FC236}">
                <a16:creationId xmlns:a16="http://schemas.microsoft.com/office/drawing/2014/main" id="{367A04D2-F4C0-4166-8EB4-2793F73551C0}"/>
              </a:ext>
            </a:extLst>
          </p:cNvPr>
          <p:cNvSpPr/>
          <p:nvPr/>
        </p:nvSpPr>
        <p:spPr>
          <a:xfrm>
            <a:off x="3976394" y="4983205"/>
            <a:ext cx="2751075" cy="646331"/>
          </a:xfrm>
          <a:prstGeom prst="rect">
            <a:avLst/>
          </a:prstGeom>
        </p:spPr>
        <p:txBody>
          <a:bodyPr wrap="square">
            <a:spAutoFit/>
          </a:bodyPr>
          <a:lstStyle/>
          <a:p>
            <a:r>
              <a:rPr lang="en-US" altLang="zh-CN" dirty="0"/>
              <a:t>a weight divided by the distance of an enemy</a:t>
            </a:r>
            <a:endParaRPr lang="zh-CN" altLang="en-US" dirty="0"/>
          </a:p>
        </p:txBody>
      </p:sp>
      <p:cxnSp>
        <p:nvCxnSpPr>
          <p:cNvPr id="13" name="直接箭头连接符 12">
            <a:extLst>
              <a:ext uri="{FF2B5EF4-FFF2-40B4-BE49-F238E27FC236}">
                <a16:creationId xmlns:a16="http://schemas.microsoft.com/office/drawing/2014/main" id="{877B3712-7AC1-4FA2-907C-FBE683CA5B78}"/>
              </a:ext>
            </a:extLst>
          </p:cNvPr>
          <p:cNvCxnSpPr/>
          <p:nvPr/>
        </p:nvCxnSpPr>
        <p:spPr>
          <a:xfrm>
            <a:off x="3252749" y="3604736"/>
            <a:ext cx="1995054" cy="12510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直接箭头连接符 9">
            <a:extLst>
              <a:ext uri="{FF2B5EF4-FFF2-40B4-BE49-F238E27FC236}">
                <a16:creationId xmlns:a16="http://schemas.microsoft.com/office/drawing/2014/main" id="{CDC4469A-DEE8-43A2-88D9-F318F2ABF2A2}"/>
              </a:ext>
            </a:extLst>
          </p:cNvPr>
          <p:cNvCxnSpPr/>
          <p:nvPr/>
        </p:nvCxnSpPr>
        <p:spPr>
          <a:xfrm>
            <a:off x="3252749" y="2142177"/>
            <a:ext cx="0" cy="109978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箭头: 右 10">
            <a:extLst>
              <a:ext uri="{FF2B5EF4-FFF2-40B4-BE49-F238E27FC236}">
                <a16:creationId xmlns:a16="http://schemas.microsoft.com/office/drawing/2014/main" id="{FAAD5B46-5803-45AF-B4C6-0A4AFA1A6A24}"/>
              </a:ext>
            </a:extLst>
          </p:cNvPr>
          <p:cNvSpPr/>
          <p:nvPr/>
        </p:nvSpPr>
        <p:spPr>
          <a:xfrm>
            <a:off x="5747682" y="3095874"/>
            <a:ext cx="1205338" cy="48629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D013881E-AC66-4626-80AA-6C0F25B6BF3C}"/>
              </a:ext>
            </a:extLst>
          </p:cNvPr>
          <p:cNvSpPr txBox="1"/>
          <p:nvPr/>
        </p:nvSpPr>
        <p:spPr>
          <a:xfrm>
            <a:off x="7642466" y="2046359"/>
            <a:ext cx="3541222" cy="2585323"/>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the balance between missing food not get caught</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going into circles while being chased</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getting stuck because the close food keep swinging between 2 food</a:t>
            </a:r>
            <a:endParaRPr lang="zh-CN" altLang="en-US" dirty="0"/>
          </a:p>
        </p:txBody>
      </p:sp>
      <p:sp>
        <p:nvSpPr>
          <p:cNvPr id="8" name="椭圆 7">
            <a:extLst>
              <a:ext uri="{FF2B5EF4-FFF2-40B4-BE49-F238E27FC236}">
                <a16:creationId xmlns:a16="http://schemas.microsoft.com/office/drawing/2014/main" id="{4F30101D-7614-4359-97E9-567D23999A13}"/>
              </a:ext>
            </a:extLst>
          </p:cNvPr>
          <p:cNvSpPr/>
          <p:nvPr/>
        </p:nvSpPr>
        <p:spPr>
          <a:xfrm rot="20657481">
            <a:off x="7747482" y="1875955"/>
            <a:ext cx="3026663" cy="847899"/>
          </a:xfrm>
          <a:prstGeom prst="ellipse">
            <a:avLst/>
          </a:prstGeom>
          <a:noFill/>
          <a:ln w="571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6FBBB24D-E74E-4E59-AB05-D38D1012D311}"/>
              </a:ext>
            </a:extLst>
          </p:cNvPr>
          <p:cNvSpPr txBox="1"/>
          <p:nvPr/>
        </p:nvSpPr>
        <p:spPr>
          <a:xfrm rot="20202304">
            <a:off x="8276895" y="1275737"/>
            <a:ext cx="1591311" cy="523220"/>
          </a:xfrm>
          <a:prstGeom prst="rect">
            <a:avLst/>
          </a:prstGeom>
          <a:noFill/>
        </p:spPr>
        <p:txBody>
          <a:bodyPr wrap="square" rtlCol="0">
            <a:spAutoFit/>
          </a:bodyPr>
          <a:lstStyle/>
          <a:p>
            <a:r>
              <a:rPr lang="en-US" altLang="zh-CN" sz="2800" b="1" dirty="0">
                <a:solidFill>
                  <a:srgbClr val="FF0000"/>
                </a:solidFill>
              </a:rPr>
              <a:t>SOLVED</a:t>
            </a:r>
            <a:endParaRPr lang="zh-CN" altLang="en-US" sz="2800" b="1" dirty="0">
              <a:solidFill>
                <a:srgbClr val="FF0000"/>
              </a:solidFill>
            </a:endParaRPr>
          </a:p>
        </p:txBody>
      </p:sp>
      <p:sp>
        <p:nvSpPr>
          <p:cNvPr id="15" name="文本框 14">
            <a:extLst>
              <a:ext uri="{FF2B5EF4-FFF2-40B4-BE49-F238E27FC236}">
                <a16:creationId xmlns:a16="http://schemas.microsoft.com/office/drawing/2014/main" id="{3BFD6AB4-99A3-4EDB-851A-29CDABC22A58}"/>
              </a:ext>
            </a:extLst>
          </p:cNvPr>
          <p:cNvSpPr txBox="1"/>
          <p:nvPr/>
        </p:nvSpPr>
        <p:spPr>
          <a:xfrm>
            <a:off x="2379433" y="1797782"/>
            <a:ext cx="3790604" cy="369332"/>
          </a:xfrm>
          <a:prstGeom prst="rect">
            <a:avLst/>
          </a:prstGeom>
          <a:noFill/>
        </p:spPr>
        <p:txBody>
          <a:bodyPr wrap="square" rtlCol="0">
            <a:spAutoFit/>
          </a:bodyPr>
          <a:lstStyle/>
          <a:p>
            <a:r>
              <a:rPr lang="en-US" altLang="zh-CN" dirty="0"/>
              <a:t>Attacker Agent</a:t>
            </a:r>
            <a:endParaRPr lang="zh-CN" altLang="en-US" dirty="0"/>
          </a:p>
        </p:txBody>
      </p:sp>
      <p:sp>
        <p:nvSpPr>
          <p:cNvPr id="18" name="椭圆 17">
            <a:extLst>
              <a:ext uri="{FF2B5EF4-FFF2-40B4-BE49-F238E27FC236}">
                <a16:creationId xmlns:a16="http://schemas.microsoft.com/office/drawing/2014/main" id="{21325076-523F-4D7F-9BBD-BED986B7B004}"/>
              </a:ext>
            </a:extLst>
          </p:cNvPr>
          <p:cNvSpPr/>
          <p:nvPr/>
        </p:nvSpPr>
        <p:spPr>
          <a:xfrm rot="20657481">
            <a:off x="7820583" y="2815405"/>
            <a:ext cx="3026663" cy="1733281"/>
          </a:xfrm>
          <a:prstGeom prst="ellipse">
            <a:avLst/>
          </a:prstGeom>
          <a:noFill/>
          <a:ln w="57150" cap="flat" cmpd="sng" algn="ctr">
            <a:solidFill>
              <a:srgbClr val="0000FF"/>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BD23B526-B1C3-4C87-A9E5-58D1C3AAC5B8}"/>
              </a:ext>
            </a:extLst>
          </p:cNvPr>
          <p:cNvSpPr txBox="1"/>
          <p:nvPr/>
        </p:nvSpPr>
        <p:spPr>
          <a:xfrm rot="20048809">
            <a:off x="9079367" y="4411569"/>
            <a:ext cx="2143406" cy="523220"/>
          </a:xfrm>
          <a:prstGeom prst="rect">
            <a:avLst/>
          </a:prstGeom>
          <a:noFill/>
        </p:spPr>
        <p:txBody>
          <a:bodyPr wrap="square" rtlCol="0">
            <a:spAutoFit/>
          </a:bodyPr>
          <a:lstStyle/>
          <a:p>
            <a:r>
              <a:rPr lang="en-US" altLang="zh-CN" sz="2800" b="1" dirty="0">
                <a:solidFill>
                  <a:srgbClr val="0000FF"/>
                </a:solidFill>
              </a:rPr>
              <a:t>UNSOLVED</a:t>
            </a:r>
            <a:endParaRPr lang="zh-CN" altLang="en-US" sz="2800" b="1" dirty="0">
              <a:solidFill>
                <a:srgbClr val="0000FF"/>
              </a:solidFill>
            </a:endParaRPr>
          </a:p>
        </p:txBody>
      </p:sp>
    </p:spTree>
    <p:extLst>
      <p:ext uri="{BB962C8B-B14F-4D97-AF65-F5344CB8AC3E}">
        <p14:creationId xmlns:p14="http://schemas.microsoft.com/office/powerpoint/2010/main" val="91516490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ircle">
            <a:hlinkClick r:id="" action="ppaction://media"/>
            <a:extLst>
              <a:ext uri="{FF2B5EF4-FFF2-40B4-BE49-F238E27FC236}">
                <a16:creationId xmlns:a16="http://schemas.microsoft.com/office/drawing/2014/main" id="{C2ED7F49-9752-4208-92A0-901AEB13893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79075" y="1413043"/>
            <a:ext cx="6886199" cy="4605491"/>
          </a:xfrm>
          <a:prstGeom prst="rect">
            <a:avLst/>
          </a:prstGeom>
        </p:spPr>
      </p:pic>
      <p:sp>
        <p:nvSpPr>
          <p:cNvPr id="2" name="矩形 1">
            <a:extLst>
              <a:ext uri="{FF2B5EF4-FFF2-40B4-BE49-F238E27FC236}">
                <a16:creationId xmlns:a16="http://schemas.microsoft.com/office/drawing/2014/main" id="{6DB3C881-5CF9-4121-BDDA-B318A9968725}"/>
              </a:ext>
            </a:extLst>
          </p:cNvPr>
          <p:cNvSpPr/>
          <p:nvPr/>
        </p:nvSpPr>
        <p:spPr>
          <a:xfrm>
            <a:off x="-116378" y="440575"/>
            <a:ext cx="4148051"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5533E53D-B7CA-4DB8-B77B-160B23B09BD4}"/>
              </a:ext>
            </a:extLst>
          </p:cNvPr>
          <p:cNvSpPr/>
          <p:nvPr/>
        </p:nvSpPr>
        <p:spPr>
          <a:xfrm>
            <a:off x="107766" y="590445"/>
            <a:ext cx="4971309" cy="523220"/>
          </a:xfrm>
          <a:prstGeom prst="rect">
            <a:avLst/>
          </a:prstGeom>
        </p:spPr>
        <p:txBody>
          <a:bodyPr wrap="square">
            <a:spAutoFit/>
          </a:bodyPr>
          <a:lstStyle/>
          <a:p>
            <a:r>
              <a:rPr lang="en-AU" altLang="zh-CN" sz="2800" b="1" dirty="0">
                <a:solidFill>
                  <a:schemeClr val="bg1"/>
                </a:solidFill>
              </a:rPr>
              <a:t>Challenges Experienced</a:t>
            </a:r>
            <a:endParaRPr lang="en-US" altLang="zh-CN" sz="2800" b="1" dirty="0">
              <a:solidFill>
                <a:schemeClr val="bg1"/>
              </a:solidFill>
            </a:endParaRPr>
          </a:p>
        </p:txBody>
      </p:sp>
      <p:sp>
        <p:nvSpPr>
          <p:cNvPr id="14" name="文本框 13">
            <a:extLst>
              <a:ext uri="{FF2B5EF4-FFF2-40B4-BE49-F238E27FC236}">
                <a16:creationId xmlns:a16="http://schemas.microsoft.com/office/drawing/2014/main" id="{D013881E-AC66-4626-80AA-6C0F25B6BF3C}"/>
              </a:ext>
            </a:extLst>
          </p:cNvPr>
          <p:cNvSpPr txBox="1"/>
          <p:nvPr/>
        </p:nvSpPr>
        <p:spPr>
          <a:xfrm>
            <a:off x="759527" y="2528497"/>
            <a:ext cx="3541222" cy="2031325"/>
          </a:xfrm>
          <a:prstGeom prst="rect">
            <a:avLst/>
          </a:prstGeom>
          <a:noFill/>
        </p:spPr>
        <p:txBody>
          <a:bodyPr wrap="square" rtlCol="0">
            <a:spAutoFit/>
          </a:bodyPr>
          <a:lstStyle/>
          <a:p>
            <a:endParaRPr lang="en-US" altLang="zh-CN" dirty="0"/>
          </a:p>
          <a:p>
            <a:pPr marL="285750" indent="-285750">
              <a:buFont typeface="Arial" panose="020B0604020202020204" pitchFamily="34" charset="0"/>
              <a:buChar char="•"/>
            </a:pPr>
            <a:r>
              <a:rPr lang="en-US" altLang="zh-CN" b="1" dirty="0"/>
              <a:t>going into circles while being chased</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getting stuck because the close food keep swinging between 2 food</a:t>
            </a:r>
            <a:endParaRPr lang="zh-CN" altLang="en-US" dirty="0"/>
          </a:p>
        </p:txBody>
      </p:sp>
      <p:sp>
        <p:nvSpPr>
          <p:cNvPr id="15" name="文本框 14">
            <a:extLst>
              <a:ext uri="{FF2B5EF4-FFF2-40B4-BE49-F238E27FC236}">
                <a16:creationId xmlns:a16="http://schemas.microsoft.com/office/drawing/2014/main" id="{A53EFEA3-9857-45A8-AABA-1C4702BCC9E8}"/>
              </a:ext>
            </a:extLst>
          </p:cNvPr>
          <p:cNvSpPr txBox="1"/>
          <p:nvPr/>
        </p:nvSpPr>
        <p:spPr>
          <a:xfrm>
            <a:off x="510145" y="1840018"/>
            <a:ext cx="4236422" cy="1077218"/>
          </a:xfrm>
          <a:prstGeom prst="rect">
            <a:avLst/>
          </a:prstGeom>
          <a:noFill/>
        </p:spPr>
        <p:txBody>
          <a:bodyPr wrap="square" rtlCol="0">
            <a:spAutoFit/>
          </a:bodyPr>
          <a:lstStyle/>
          <a:p>
            <a:r>
              <a:rPr lang="en-US" altLang="zh-CN" sz="3200" dirty="0"/>
              <a:t>Unresolved Problems for Attacker</a:t>
            </a:r>
            <a:r>
              <a:rPr lang="en-US" altLang="zh-CN" sz="3200" b="1" dirty="0"/>
              <a:t> </a:t>
            </a:r>
            <a:r>
              <a:rPr lang="en-US" altLang="zh-CN" sz="3200" dirty="0"/>
              <a:t>Agent</a:t>
            </a:r>
            <a:endParaRPr lang="zh-CN" altLang="en-US" sz="3200" b="1" dirty="0"/>
          </a:p>
        </p:txBody>
      </p:sp>
      <p:sp>
        <p:nvSpPr>
          <p:cNvPr id="10" name="文本框 9">
            <a:extLst>
              <a:ext uri="{FF2B5EF4-FFF2-40B4-BE49-F238E27FC236}">
                <a16:creationId xmlns:a16="http://schemas.microsoft.com/office/drawing/2014/main" id="{0FEC79C1-50B9-4A83-B189-FD4695AEA6C1}"/>
              </a:ext>
            </a:extLst>
          </p:cNvPr>
          <p:cNvSpPr txBox="1"/>
          <p:nvPr/>
        </p:nvSpPr>
        <p:spPr>
          <a:xfrm>
            <a:off x="7493923" y="6018534"/>
            <a:ext cx="3956858" cy="307777"/>
          </a:xfrm>
          <a:prstGeom prst="rect">
            <a:avLst/>
          </a:prstGeom>
          <a:noFill/>
        </p:spPr>
        <p:txBody>
          <a:bodyPr wrap="square" rtlCol="0">
            <a:spAutoFit/>
          </a:bodyPr>
          <a:lstStyle/>
          <a:p>
            <a:r>
              <a:rPr lang="en-US" altLang="zh-CN" sz="1400" dirty="0"/>
              <a:t>(in this video, we are team red)</a:t>
            </a:r>
            <a:endParaRPr lang="zh-CN" altLang="en-US" sz="1400" dirty="0"/>
          </a:p>
        </p:txBody>
      </p:sp>
    </p:spTree>
    <p:extLst>
      <p:ext uri="{BB962C8B-B14F-4D97-AF65-F5344CB8AC3E}">
        <p14:creationId xmlns:p14="http://schemas.microsoft.com/office/powerpoint/2010/main" val="32043013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TotalTime>
  <Words>649</Words>
  <Application>Microsoft Office PowerPoint</Application>
  <PresentationFormat>宽屏</PresentationFormat>
  <Paragraphs>115</Paragraphs>
  <Slides>13</Slides>
  <Notes>0</Notes>
  <HiddenSlides>0</HiddenSlides>
  <MMClips>6</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13</vt:i4>
      </vt:variant>
    </vt:vector>
  </HeadingPairs>
  <TitlesOfParts>
    <vt:vector size="17" baseType="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zongru li</dc:creator>
  <cp:lastModifiedBy>zongru li</cp:lastModifiedBy>
  <cp:revision>38</cp:revision>
  <dcterms:created xsi:type="dcterms:W3CDTF">2019-10-14T11:24:11Z</dcterms:created>
  <dcterms:modified xsi:type="dcterms:W3CDTF">2019-10-16T07:28:35Z</dcterms:modified>
</cp:coreProperties>
</file>

<file path=docProps/thumbnail.jpeg>
</file>